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9" r:id="rId5"/>
    <p:sldId id="270" r:id="rId6"/>
    <p:sldId id="271" r:id="rId7"/>
    <p:sldId id="281" r:id="rId8"/>
    <p:sldId id="282" r:id="rId9"/>
    <p:sldId id="283" r:id="rId10"/>
    <p:sldId id="284" r:id="rId11"/>
    <p:sldId id="285" r:id="rId12"/>
    <p:sldId id="286" r:id="rId13"/>
    <p:sldId id="287" r:id="rId14"/>
    <p:sldId id="272" r:id="rId15"/>
    <p:sldId id="273" r:id="rId16"/>
    <p:sldId id="274" r:id="rId17"/>
    <p:sldId id="275" r:id="rId18"/>
    <p:sldId id="276" r:id="rId19"/>
    <p:sldId id="277" r:id="rId20"/>
    <p:sldId id="278" r:id="rId21"/>
    <p:sldId id="279" r:id="rId22"/>
    <p:sldId id="280" r:id="rId23"/>
    <p:sldId id="288" r:id="rId24"/>
    <p:sldId id="289" r:id="rId25"/>
    <p:sldId id="259" r:id="rId26"/>
    <p:sldId id="260" r:id="rId27"/>
    <p:sldId id="261" r:id="rId28"/>
    <p:sldId id="262" r:id="rId29"/>
    <p:sldId id="263" r:id="rId30"/>
    <p:sldId id="264" r:id="rId31"/>
    <p:sldId id="265" r:id="rId32"/>
    <p:sldId id="266" r:id="rId33"/>
    <p:sldId id="267" r:id="rId34"/>
    <p:sldId id="26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Haga clic para modificar los estilos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12/11/2020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12/11/2020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12/11/2020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12/11/2020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12/11/2020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10" Type="http://schemas.openxmlformats.org/officeDocument/2006/relationships/image" Target="../media/image41.jpg"/><Relationship Id="rId4" Type="http://schemas.openxmlformats.org/officeDocument/2006/relationships/image" Target="../media/image35.jpg"/><Relationship Id="rId9"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17E75-A5A1-45DE-9E0C-AEF4F4371891}"/>
              </a:ext>
            </a:extLst>
          </p:cNvPr>
          <p:cNvSpPr>
            <a:spLocks noGrp="1"/>
          </p:cNvSpPr>
          <p:nvPr>
            <p:ph type="ctrTitle"/>
          </p:nvPr>
        </p:nvSpPr>
        <p:spPr/>
        <p:txBody>
          <a:bodyPr/>
          <a:lstStyle/>
          <a:p>
            <a:r>
              <a:rPr lang="es-CL" dirty="0"/>
              <a:t>Organizaciones sociales después de la revuelta del 18 de Octubre del 2019</a:t>
            </a:r>
          </a:p>
        </p:txBody>
      </p:sp>
      <p:sp>
        <p:nvSpPr>
          <p:cNvPr id="3" name="Subtítulo 2">
            <a:extLst>
              <a:ext uri="{FF2B5EF4-FFF2-40B4-BE49-F238E27FC236}">
                <a16:creationId xmlns:a16="http://schemas.microsoft.com/office/drawing/2014/main" id="{AABBC999-989A-4C13-8D43-5C5D23ECE495}"/>
              </a:ext>
            </a:extLst>
          </p:cNvPr>
          <p:cNvSpPr>
            <a:spLocks noGrp="1"/>
          </p:cNvSpPr>
          <p:nvPr>
            <p:ph type="subTitle" idx="1"/>
          </p:nvPr>
        </p:nvSpPr>
        <p:spPr/>
        <p:txBody>
          <a:bodyPr>
            <a:noAutofit/>
          </a:bodyPr>
          <a:lstStyle/>
          <a:p>
            <a:r>
              <a:rPr lang="es-CL" sz="3600" dirty="0"/>
              <a:t>Levantamiento de datos del Gran Concepción. </a:t>
            </a:r>
          </a:p>
        </p:txBody>
      </p:sp>
    </p:spTree>
    <p:extLst>
      <p:ext uri="{BB962C8B-B14F-4D97-AF65-F5344CB8AC3E}">
        <p14:creationId xmlns:p14="http://schemas.microsoft.com/office/powerpoint/2010/main" val="499076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BCE158-735B-4BBF-9427-3033605824AE}"/>
              </a:ext>
            </a:extLst>
          </p:cNvPr>
          <p:cNvSpPr>
            <a:spLocks noGrp="1"/>
          </p:cNvSpPr>
          <p:nvPr>
            <p:ph type="title"/>
          </p:nvPr>
        </p:nvSpPr>
        <p:spPr/>
        <p:txBody>
          <a:bodyPr/>
          <a:lstStyle/>
          <a:p>
            <a:r>
              <a:rPr lang="es-CL" dirty="0"/>
              <a:t>Reconstrucción histórico popular</a:t>
            </a:r>
          </a:p>
        </p:txBody>
      </p:sp>
      <p:sp>
        <p:nvSpPr>
          <p:cNvPr id="3" name="Marcador de contenido 2">
            <a:extLst>
              <a:ext uri="{FF2B5EF4-FFF2-40B4-BE49-F238E27FC236}">
                <a16:creationId xmlns:a16="http://schemas.microsoft.com/office/drawing/2014/main" id="{9F7C3947-390E-47B3-9117-DB9BF346263D}"/>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544106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B2084-31F5-43EF-99C5-C1F71C391C31}"/>
              </a:ext>
            </a:extLst>
          </p:cNvPr>
          <p:cNvSpPr>
            <a:spLocks noGrp="1"/>
          </p:cNvSpPr>
          <p:nvPr>
            <p:ph type="ctrTitle"/>
          </p:nvPr>
        </p:nvSpPr>
        <p:spPr/>
        <p:txBody>
          <a:bodyPr/>
          <a:lstStyle/>
          <a:p>
            <a:r>
              <a:rPr lang="es-CL" dirty="0"/>
              <a:t>Principales demandas o consignas</a:t>
            </a:r>
          </a:p>
        </p:txBody>
      </p:sp>
      <p:sp>
        <p:nvSpPr>
          <p:cNvPr id="3" name="Subtítulo 2">
            <a:extLst>
              <a:ext uri="{FF2B5EF4-FFF2-40B4-BE49-F238E27FC236}">
                <a16:creationId xmlns:a16="http://schemas.microsoft.com/office/drawing/2014/main" id="{21ABA90F-9B25-4E53-ACDE-FDAF11076A1B}"/>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400364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E85CEB-CE6A-43B4-A0EC-424A0585078A}"/>
              </a:ext>
            </a:extLst>
          </p:cNvPr>
          <p:cNvSpPr>
            <a:spLocks noGrp="1"/>
          </p:cNvSpPr>
          <p:nvPr>
            <p:ph type="title"/>
          </p:nvPr>
        </p:nvSpPr>
        <p:spPr>
          <a:xfrm>
            <a:off x="818712" y="513977"/>
            <a:ext cx="10571998" cy="970450"/>
          </a:xfrm>
        </p:spPr>
        <p:txBody>
          <a:bodyPr/>
          <a:lstStyle/>
          <a:p>
            <a:r>
              <a:rPr lang="es-CL" dirty="0"/>
              <a:t>Demandas o exigencias</a:t>
            </a:r>
          </a:p>
        </p:txBody>
      </p:sp>
      <p:sp>
        <p:nvSpPr>
          <p:cNvPr id="3" name="Marcador de contenido 2">
            <a:extLst>
              <a:ext uri="{FF2B5EF4-FFF2-40B4-BE49-F238E27FC236}">
                <a16:creationId xmlns:a16="http://schemas.microsoft.com/office/drawing/2014/main" id="{507DAB57-D44D-44AD-A9C6-869E61F75004}"/>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3313826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6BE75-E0E1-4E31-B8B0-8D234A2E4786}"/>
              </a:ext>
            </a:extLst>
          </p:cNvPr>
          <p:cNvSpPr>
            <a:spLocks noGrp="1"/>
          </p:cNvSpPr>
          <p:nvPr>
            <p:ph type="title"/>
          </p:nvPr>
        </p:nvSpPr>
        <p:spPr/>
        <p:txBody>
          <a:bodyPr/>
          <a:lstStyle/>
          <a:p>
            <a:r>
              <a:rPr lang="es-CL" dirty="0">
                <a:latin typeface="+mn-lt"/>
              </a:rPr>
              <a:t>Critica y </a:t>
            </a:r>
            <a:r>
              <a:rPr lang="es-CL" i="0" dirty="0">
                <a:solidFill>
                  <a:schemeClr val="tx1"/>
                </a:solidFill>
                <a:effectLst/>
                <a:latin typeface="+mn-lt"/>
              </a:rPr>
              <a:t>despliegue</a:t>
            </a:r>
            <a:r>
              <a:rPr lang="es-CL" i="0" dirty="0">
                <a:solidFill>
                  <a:srgbClr val="202124"/>
                </a:solidFill>
                <a:effectLst/>
                <a:latin typeface="+mn-lt"/>
              </a:rPr>
              <a:t> </a:t>
            </a:r>
            <a:r>
              <a:rPr lang="es-CL" dirty="0">
                <a:latin typeface="+mn-lt"/>
              </a:rPr>
              <a:t>de posiciones</a:t>
            </a:r>
          </a:p>
        </p:txBody>
      </p:sp>
      <p:sp>
        <p:nvSpPr>
          <p:cNvPr id="3" name="Marcador de contenido 2">
            <a:extLst>
              <a:ext uri="{FF2B5EF4-FFF2-40B4-BE49-F238E27FC236}">
                <a16:creationId xmlns:a16="http://schemas.microsoft.com/office/drawing/2014/main" id="{A597331D-F240-4AD4-B121-96AF7BED050A}"/>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657866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B60222-DF31-402A-8CE1-FF43394561DC}"/>
              </a:ext>
            </a:extLst>
          </p:cNvPr>
          <p:cNvSpPr>
            <a:spLocks noGrp="1"/>
          </p:cNvSpPr>
          <p:nvPr>
            <p:ph type="ctrTitle"/>
          </p:nvPr>
        </p:nvSpPr>
        <p:spPr/>
        <p:txBody>
          <a:bodyPr/>
          <a:lstStyle/>
          <a:p>
            <a:r>
              <a:rPr lang="es-CL" dirty="0"/>
              <a:t>Repertorio de Actividades</a:t>
            </a:r>
          </a:p>
        </p:txBody>
      </p:sp>
      <p:sp>
        <p:nvSpPr>
          <p:cNvPr id="3" name="Subtítulo 2">
            <a:extLst>
              <a:ext uri="{FF2B5EF4-FFF2-40B4-BE49-F238E27FC236}">
                <a16:creationId xmlns:a16="http://schemas.microsoft.com/office/drawing/2014/main" id="{64FA5DFA-0698-44B4-9184-266CE89D6CB0}"/>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646065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4D0F2-3CA1-44A8-A3AE-E8BADEFD41BC}"/>
              </a:ext>
            </a:extLst>
          </p:cNvPr>
          <p:cNvSpPr>
            <a:spLocks noGrp="1"/>
          </p:cNvSpPr>
          <p:nvPr>
            <p:ph type="title"/>
          </p:nvPr>
        </p:nvSpPr>
        <p:spPr/>
        <p:txBody>
          <a:bodyPr/>
          <a:lstStyle/>
          <a:p>
            <a:r>
              <a:rPr lang="es-CL" dirty="0"/>
              <a:t>Actividades transversales</a:t>
            </a:r>
          </a:p>
        </p:txBody>
      </p:sp>
      <p:sp>
        <p:nvSpPr>
          <p:cNvPr id="3" name="Marcador de contenido 2">
            <a:extLst>
              <a:ext uri="{FF2B5EF4-FFF2-40B4-BE49-F238E27FC236}">
                <a16:creationId xmlns:a16="http://schemas.microsoft.com/office/drawing/2014/main" id="{11161BF2-9961-4B62-8759-3A5B6FCB7D0C}"/>
              </a:ext>
            </a:extLst>
          </p:cNvPr>
          <p:cNvSpPr>
            <a:spLocks noGrp="1"/>
          </p:cNvSpPr>
          <p:nvPr>
            <p:ph idx="1"/>
          </p:nvPr>
        </p:nvSpPr>
        <p:spPr/>
        <p:txBody>
          <a:bodyPr/>
          <a:lstStyle/>
          <a:p>
            <a:r>
              <a:rPr lang="es-CL" dirty="0"/>
              <a:t>Las actividades mas utilizadas por las organizaciones son principalmente de </a:t>
            </a:r>
          </a:p>
        </p:txBody>
      </p:sp>
    </p:spTree>
    <p:extLst>
      <p:ext uri="{BB962C8B-B14F-4D97-AF65-F5344CB8AC3E}">
        <p14:creationId xmlns:p14="http://schemas.microsoft.com/office/powerpoint/2010/main" val="1116317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043C5-64A5-4A39-BEF3-B363C14A88E1}"/>
              </a:ext>
            </a:extLst>
          </p:cNvPr>
          <p:cNvSpPr>
            <a:spLocks noGrp="1"/>
          </p:cNvSpPr>
          <p:nvPr>
            <p:ph type="title"/>
          </p:nvPr>
        </p:nvSpPr>
        <p:spPr/>
        <p:txBody>
          <a:bodyPr/>
          <a:lstStyle/>
          <a:p>
            <a:r>
              <a:rPr lang="es-CL" dirty="0"/>
              <a:t>Actividades de solidaridad</a:t>
            </a:r>
          </a:p>
        </p:txBody>
      </p:sp>
      <p:sp>
        <p:nvSpPr>
          <p:cNvPr id="3" name="Marcador de contenido 2">
            <a:extLst>
              <a:ext uri="{FF2B5EF4-FFF2-40B4-BE49-F238E27FC236}">
                <a16:creationId xmlns:a16="http://schemas.microsoft.com/office/drawing/2014/main" id="{96A5182F-CEF2-47CF-AEF9-055F0A1E8B96}"/>
              </a:ext>
            </a:extLst>
          </p:cNvPr>
          <p:cNvSpPr>
            <a:spLocks noGrp="1"/>
          </p:cNvSpPr>
          <p:nvPr>
            <p:ph sz="half" idx="1"/>
          </p:nvPr>
        </p:nvSpPr>
        <p:spPr/>
        <p:txBody>
          <a:bodyPr/>
          <a:lstStyle/>
          <a:p>
            <a:endParaRPr lang="es-CL"/>
          </a:p>
        </p:txBody>
      </p:sp>
      <p:sp>
        <p:nvSpPr>
          <p:cNvPr id="4" name="Marcador de contenido 3">
            <a:extLst>
              <a:ext uri="{FF2B5EF4-FFF2-40B4-BE49-F238E27FC236}">
                <a16:creationId xmlns:a16="http://schemas.microsoft.com/office/drawing/2014/main" id="{FA313E71-5C17-4E28-AABB-426A07855573}"/>
              </a:ext>
            </a:extLst>
          </p:cNvPr>
          <p:cNvSpPr>
            <a:spLocks noGrp="1"/>
          </p:cNvSpPr>
          <p:nvPr>
            <p:ph sz="half" idx="2"/>
          </p:nvPr>
        </p:nvSpPr>
        <p:spPr/>
        <p:txBody>
          <a:bodyPr/>
          <a:lstStyle/>
          <a:p>
            <a:endParaRPr lang="es-CL"/>
          </a:p>
        </p:txBody>
      </p:sp>
    </p:spTree>
    <p:extLst>
      <p:ext uri="{BB962C8B-B14F-4D97-AF65-F5344CB8AC3E}">
        <p14:creationId xmlns:p14="http://schemas.microsoft.com/office/powerpoint/2010/main" val="1462907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FB1C3-F150-46F9-A49A-3D77560AFADE}"/>
              </a:ext>
            </a:extLst>
          </p:cNvPr>
          <p:cNvSpPr>
            <a:spLocks noGrp="1"/>
          </p:cNvSpPr>
          <p:nvPr>
            <p:ph type="title"/>
          </p:nvPr>
        </p:nvSpPr>
        <p:spPr/>
        <p:txBody>
          <a:bodyPr/>
          <a:lstStyle/>
          <a:p>
            <a:r>
              <a:rPr lang="es-CL" dirty="0"/>
              <a:t>Actividades culturales y formativas</a:t>
            </a:r>
          </a:p>
        </p:txBody>
      </p:sp>
      <p:sp>
        <p:nvSpPr>
          <p:cNvPr id="3" name="Marcador de contenido 2">
            <a:extLst>
              <a:ext uri="{FF2B5EF4-FFF2-40B4-BE49-F238E27FC236}">
                <a16:creationId xmlns:a16="http://schemas.microsoft.com/office/drawing/2014/main" id="{BAD49878-1501-4B79-A32D-112D630CDB18}"/>
              </a:ext>
            </a:extLst>
          </p:cNvPr>
          <p:cNvSpPr>
            <a:spLocks noGrp="1"/>
          </p:cNvSpPr>
          <p:nvPr>
            <p:ph sz="half" idx="1"/>
          </p:nvPr>
        </p:nvSpPr>
        <p:spPr/>
        <p:txBody>
          <a:bodyPr/>
          <a:lstStyle/>
          <a:p>
            <a:endParaRPr lang="es-CL"/>
          </a:p>
        </p:txBody>
      </p:sp>
      <p:sp>
        <p:nvSpPr>
          <p:cNvPr id="4" name="Marcador de contenido 3">
            <a:extLst>
              <a:ext uri="{FF2B5EF4-FFF2-40B4-BE49-F238E27FC236}">
                <a16:creationId xmlns:a16="http://schemas.microsoft.com/office/drawing/2014/main" id="{1D8316F9-D122-4A81-B1FB-311D5511A57A}"/>
              </a:ext>
            </a:extLst>
          </p:cNvPr>
          <p:cNvSpPr>
            <a:spLocks noGrp="1"/>
          </p:cNvSpPr>
          <p:nvPr>
            <p:ph sz="half" idx="2"/>
          </p:nvPr>
        </p:nvSpPr>
        <p:spPr/>
        <p:txBody>
          <a:bodyPr/>
          <a:lstStyle/>
          <a:p>
            <a:endParaRPr lang="es-CL"/>
          </a:p>
        </p:txBody>
      </p:sp>
    </p:spTree>
    <p:extLst>
      <p:ext uri="{BB962C8B-B14F-4D97-AF65-F5344CB8AC3E}">
        <p14:creationId xmlns:p14="http://schemas.microsoft.com/office/powerpoint/2010/main" val="332385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37E07-D91B-46C9-A9B2-E33EF736A8D7}"/>
              </a:ext>
            </a:extLst>
          </p:cNvPr>
          <p:cNvSpPr>
            <a:spLocks noGrp="1"/>
          </p:cNvSpPr>
          <p:nvPr>
            <p:ph type="title"/>
          </p:nvPr>
        </p:nvSpPr>
        <p:spPr/>
        <p:txBody>
          <a:bodyPr/>
          <a:lstStyle/>
          <a:p>
            <a:r>
              <a:rPr lang="es-CL" dirty="0"/>
              <a:t>Actividades de economía local y cooperativas</a:t>
            </a:r>
          </a:p>
        </p:txBody>
      </p:sp>
      <p:sp>
        <p:nvSpPr>
          <p:cNvPr id="3" name="Marcador de contenido 2">
            <a:extLst>
              <a:ext uri="{FF2B5EF4-FFF2-40B4-BE49-F238E27FC236}">
                <a16:creationId xmlns:a16="http://schemas.microsoft.com/office/drawing/2014/main" id="{6150297C-F310-4C93-AFF6-4C9C31B55463}"/>
              </a:ext>
            </a:extLst>
          </p:cNvPr>
          <p:cNvSpPr>
            <a:spLocks noGrp="1"/>
          </p:cNvSpPr>
          <p:nvPr>
            <p:ph sz="half" idx="1"/>
          </p:nvPr>
        </p:nvSpPr>
        <p:spPr/>
        <p:txBody>
          <a:bodyPr/>
          <a:lstStyle/>
          <a:p>
            <a:endParaRPr lang="es-CL"/>
          </a:p>
        </p:txBody>
      </p:sp>
      <p:sp>
        <p:nvSpPr>
          <p:cNvPr id="4" name="Marcador de contenido 3">
            <a:extLst>
              <a:ext uri="{FF2B5EF4-FFF2-40B4-BE49-F238E27FC236}">
                <a16:creationId xmlns:a16="http://schemas.microsoft.com/office/drawing/2014/main" id="{A226CC11-169E-4AFC-A320-5CADCCAAE117}"/>
              </a:ext>
            </a:extLst>
          </p:cNvPr>
          <p:cNvSpPr>
            <a:spLocks noGrp="1"/>
          </p:cNvSpPr>
          <p:nvPr>
            <p:ph sz="half" idx="2"/>
          </p:nvPr>
        </p:nvSpPr>
        <p:spPr/>
        <p:txBody>
          <a:bodyPr/>
          <a:lstStyle/>
          <a:p>
            <a:endParaRPr lang="es-CL"/>
          </a:p>
        </p:txBody>
      </p:sp>
    </p:spTree>
    <p:extLst>
      <p:ext uri="{BB962C8B-B14F-4D97-AF65-F5344CB8AC3E}">
        <p14:creationId xmlns:p14="http://schemas.microsoft.com/office/powerpoint/2010/main" val="345183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083B-2475-4AAF-A584-AED3EB459F3C}"/>
              </a:ext>
            </a:extLst>
          </p:cNvPr>
          <p:cNvSpPr>
            <a:spLocks noGrp="1"/>
          </p:cNvSpPr>
          <p:nvPr>
            <p:ph type="ctrTitle"/>
          </p:nvPr>
        </p:nvSpPr>
        <p:spPr/>
        <p:txBody>
          <a:bodyPr/>
          <a:lstStyle/>
          <a:p>
            <a:r>
              <a:rPr lang="es-CL" dirty="0"/>
              <a:t>Repertorio de protesta</a:t>
            </a:r>
          </a:p>
        </p:txBody>
      </p:sp>
      <p:sp>
        <p:nvSpPr>
          <p:cNvPr id="3" name="Subtítulo 2">
            <a:extLst>
              <a:ext uri="{FF2B5EF4-FFF2-40B4-BE49-F238E27FC236}">
                <a16:creationId xmlns:a16="http://schemas.microsoft.com/office/drawing/2014/main" id="{96B70F76-4448-4FF8-8283-68E786DD24CC}"/>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206768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A14CE2B0-0F0F-433D-8ED6-770921C98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FE297F29-F433-4B25-BDBA-27AC9DBC47F3}"/>
              </a:ext>
            </a:extLst>
          </p:cNvPr>
          <p:cNvSpPr>
            <a:spLocks noGrp="1"/>
          </p:cNvSpPr>
          <p:nvPr>
            <p:ph type="title"/>
          </p:nvPr>
        </p:nvSpPr>
        <p:spPr>
          <a:xfrm>
            <a:off x="810001" y="639097"/>
            <a:ext cx="6446205" cy="3781101"/>
          </a:xfrm>
        </p:spPr>
        <p:txBody>
          <a:bodyPr vert="horz" lIns="91440" tIns="45720" rIns="91440" bIns="45720" rtlCol="0" anchor="b">
            <a:normAutofit/>
          </a:bodyPr>
          <a:lstStyle/>
          <a:p>
            <a:r>
              <a:rPr lang="en-US" sz="5400"/>
              <a:t>Recorte geográfico del conurbano del Gran Concepción</a:t>
            </a:r>
          </a:p>
        </p:txBody>
      </p:sp>
      <p:pic>
        <p:nvPicPr>
          <p:cNvPr id="5" name="Marcador de contenido 4" descr="Mapa&#10;&#10;Descripción generada automáticamente">
            <a:extLst>
              <a:ext uri="{FF2B5EF4-FFF2-40B4-BE49-F238E27FC236}">
                <a16:creationId xmlns:a16="http://schemas.microsoft.com/office/drawing/2014/main" id="{9DCBF2CF-7C0A-450E-A28A-D01DA7AB0E35}"/>
              </a:ext>
            </a:extLst>
          </p:cNvPr>
          <p:cNvPicPr>
            <a:picLocks noGrp="1" noChangeAspect="1"/>
          </p:cNvPicPr>
          <p:nvPr>
            <p:ph idx="1"/>
          </p:nvPr>
        </p:nvPicPr>
        <p:blipFill rotWithShape="1">
          <a:blip r:embed="rId2"/>
          <a:srcRect l="3468"/>
          <a:stretch/>
        </p:blipFill>
        <p:spPr>
          <a:xfrm>
            <a:off x="7256206" y="10"/>
            <a:ext cx="4935794" cy="6857990"/>
          </a:xfrm>
          <a:prstGeom prst="rect">
            <a:avLst/>
          </a:prstGeom>
        </p:spPr>
      </p:pic>
    </p:spTree>
    <p:extLst>
      <p:ext uri="{BB962C8B-B14F-4D97-AF65-F5344CB8AC3E}">
        <p14:creationId xmlns:p14="http://schemas.microsoft.com/office/powerpoint/2010/main" val="246546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AE8F4-F063-451D-9ED8-C60F52C55D8E}"/>
              </a:ext>
            </a:extLst>
          </p:cNvPr>
          <p:cNvSpPr>
            <a:spLocks noGrp="1"/>
          </p:cNvSpPr>
          <p:nvPr>
            <p:ph type="title"/>
          </p:nvPr>
        </p:nvSpPr>
        <p:spPr/>
        <p:txBody>
          <a:bodyPr/>
          <a:lstStyle/>
          <a:p>
            <a:r>
              <a:rPr lang="es-CL" dirty="0"/>
              <a:t>Marchas y aglutinaciones</a:t>
            </a:r>
          </a:p>
        </p:txBody>
      </p:sp>
      <p:sp>
        <p:nvSpPr>
          <p:cNvPr id="3" name="Marcador de contenido 2">
            <a:extLst>
              <a:ext uri="{FF2B5EF4-FFF2-40B4-BE49-F238E27FC236}">
                <a16:creationId xmlns:a16="http://schemas.microsoft.com/office/drawing/2014/main" id="{918D9A6B-6F29-4F2D-81E3-F34669C23A45}"/>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02113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5E939-4293-4954-A4CB-E8467DA63573}"/>
              </a:ext>
            </a:extLst>
          </p:cNvPr>
          <p:cNvSpPr>
            <a:spLocks noGrp="1"/>
          </p:cNvSpPr>
          <p:nvPr>
            <p:ph type="title"/>
          </p:nvPr>
        </p:nvSpPr>
        <p:spPr/>
        <p:txBody>
          <a:bodyPr/>
          <a:lstStyle/>
          <a:p>
            <a:r>
              <a:rPr lang="es-CL" dirty="0"/>
              <a:t>Protestas no violentas e intervenciones artísticas</a:t>
            </a:r>
          </a:p>
        </p:txBody>
      </p:sp>
      <p:sp>
        <p:nvSpPr>
          <p:cNvPr id="3" name="Marcador de contenido 2">
            <a:extLst>
              <a:ext uri="{FF2B5EF4-FFF2-40B4-BE49-F238E27FC236}">
                <a16:creationId xmlns:a16="http://schemas.microsoft.com/office/drawing/2014/main" id="{B7A062FE-FD1A-4AC3-A7C0-AD5FA62F12D3}"/>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1611533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BEB6C-A367-4445-9ACC-3E5E0AC17605}"/>
              </a:ext>
            </a:extLst>
          </p:cNvPr>
          <p:cNvSpPr>
            <a:spLocks noGrp="1"/>
          </p:cNvSpPr>
          <p:nvPr>
            <p:ph type="title"/>
          </p:nvPr>
        </p:nvSpPr>
        <p:spPr/>
        <p:txBody>
          <a:bodyPr/>
          <a:lstStyle/>
          <a:p>
            <a:r>
              <a:rPr lang="es-CL" dirty="0"/>
              <a:t>Acción Directa y autodefensa de masas</a:t>
            </a:r>
          </a:p>
        </p:txBody>
      </p:sp>
      <p:sp>
        <p:nvSpPr>
          <p:cNvPr id="3" name="Marcador de contenido 2">
            <a:extLst>
              <a:ext uri="{FF2B5EF4-FFF2-40B4-BE49-F238E27FC236}">
                <a16:creationId xmlns:a16="http://schemas.microsoft.com/office/drawing/2014/main" id="{6AEFA11C-F504-484A-9560-75F6591EB55F}"/>
              </a:ext>
            </a:extLst>
          </p:cNvPr>
          <p:cNvSpPr>
            <a:spLocks noGrp="1"/>
          </p:cNvSpPr>
          <p:nvPr>
            <p:ph idx="1"/>
          </p:nvPr>
        </p:nvSpPr>
        <p:spPr/>
        <p:txBody>
          <a:bodyPr/>
          <a:lstStyle/>
          <a:p>
            <a:endParaRPr lang="es-CL" dirty="0"/>
          </a:p>
        </p:txBody>
      </p:sp>
    </p:spTree>
    <p:extLst>
      <p:ext uri="{BB962C8B-B14F-4D97-AF65-F5344CB8AC3E}">
        <p14:creationId xmlns:p14="http://schemas.microsoft.com/office/powerpoint/2010/main" val="2526861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57A45-B893-4AA3-9CC6-5E86823398BE}"/>
              </a:ext>
            </a:extLst>
          </p:cNvPr>
          <p:cNvSpPr>
            <a:spLocks noGrp="1"/>
          </p:cNvSpPr>
          <p:nvPr>
            <p:ph type="ctrTitle"/>
          </p:nvPr>
        </p:nvSpPr>
        <p:spPr/>
        <p:txBody>
          <a:bodyPr/>
          <a:lstStyle/>
          <a:p>
            <a:pPr algn="ctr"/>
            <a:r>
              <a:rPr lang="es-CL" dirty="0"/>
              <a:t>Eventos coyunturales durante el transcurso del 2020</a:t>
            </a:r>
          </a:p>
        </p:txBody>
      </p:sp>
      <p:sp>
        <p:nvSpPr>
          <p:cNvPr id="3" name="Subtítulo 2">
            <a:extLst>
              <a:ext uri="{FF2B5EF4-FFF2-40B4-BE49-F238E27FC236}">
                <a16:creationId xmlns:a16="http://schemas.microsoft.com/office/drawing/2014/main" id="{81C28849-6838-4E00-9B0A-E88537ABBB26}"/>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1454969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8261E-0F3E-45A5-9F15-E1428E20F891}"/>
              </a:ext>
            </a:extLst>
          </p:cNvPr>
          <p:cNvSpPr>
            <a:spLocks noGrp="1"/>
          </p:cNvSpPr>
          <p:nvPr>
            <p:ph type="title"/>
          </p:nvPr>
        </p:nvSpPr>
        <p:spPr/>
        <p:txBody>
          <a:bodyPr/>
          <a:lstStyle/>
          <a:p>
            <a:endParaRPr lang="es-CL" dirty="0"/>
          </a:p>
        </p:txBody>
      </p:sp>
      <p:sp>
        <p:nvSpPr>
          <p:cNvPr id="3" name="Marcador de contenido 2">
            <a:extLst>
              <a:ext uri="{FF2B5EF4-FFF2-40B4-BE49-F238E27FC236}">
                <a16:creationId xmlns:a16="http://schemas.microsoft.com/office/drawing/2014/main" id="{48FE5596-39A4-4BD7-9C6A-E8F98EA90E79}"/>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2452724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46054-99EB-4EC7-AC1C-A653DD2A3AD4}"/>
              </a:ext>
            </a:extLst>
          </p:cNvPr>
          <p:cNvSpPr>
            <a:spLocks noGrp="1"/>
          </p:cNvSpPr>
          <p:nvPr>
            <p:ph type="title"/>
          </p:nvPr>
        </p:nvSpPr>
        <p:spPr/>
        <p:txBody>
          <a:bodyPr/>
          <a:lstStyle/>
          <a:p>
            <a:r>
              <a:rPr lang="es-CL" dirty="0"/>
              <a:t>Iconografía de la protestas</a:t>
            </a:r>
          </a:p>
        </p:txBody>
      </p:sp>
      <p:sp>
        <p:nvSpPr>
          <p:cNvPr id="3" name="Marcador de contenido 2">
            <a:extLst>
              <a:ext uri="{FF2B5EF4-FFF2-40B4-BE49-F238E27FC236}">
                <a16:creationId xmlns:a16="http://schemas.microsoft.com/office/drawing/2014/main" id="{ABD14270-37AF-4782-A83F-6D3BD9F28906}"/>
              </a:ext>
            </a:extLst>
          </p:cNvPr>
          <p:cNvSpPr>
            <a:spLocks noGrp="1"/>
          </p:cNvSpPr>
          <p:nvPr>
            <p:ph idx="1"/>
          </p:nvPr>
        </p:nvSpPr>
        <p:spPr/>
        <p:txBody>
          <a:bodyPr/>
          <a:lstStyle/>
          <a:p>
            <a:r>
              <a:rPr lang="es-CL" dirty="0"/>
              <a:t>Principalmente los iconos de la protesta se caracterizan por tener un identidad de historia popular, como el caso de la estrella de 5 punto, el puño en alto o la cacerola. </a:t>
            </a:r>
          </a:p>
          <a:p>
            <a:r>
              <a:rPr lang="es-CL" dirty="0"/>
              <a:t>Existe una innovación debido a las protestas y conflictos mas inmediatos, como el Perro Mata Pacos de las movilizaciones estudiantiles, además, de iconos feministas y la </a:t>
            </a:r>
            <a:r>
              <a:rPr lang="es-CL" dirty="0" err="1"/>
              <a:t>martirización</a:t>
            </a:r>
            <a:r>
              <a:rPr lang="es-CL" dirty="0"/>
              <a:t> de Macarena Valdés . </a:t>
            </a:r>
          </a:p>
          <a:p>
            <a:r>
              <a:rPr lang="es-CL" dirty="0"/>
              <a:t>Se puede apreciar un fenómeno de etnogénesis Mapuche, debido a numerosas utilizaciones del </a:t>
            </a:r>
            <a:r>
              <a:rPr lang="es-CL" dirty="0" err="1"/>
              <a:t>Kultrun</a:t>
            </a:r>
            <a:r>
              <a:rPr lang="es-CL" dirty="0"/>
              <a:t>, </a:t>
            </a:r>
            <a:r>
              <a:rPr lang="es-CL" b="0" dirty="0" err="1">
                <a:solidFill>
                  <a:srgbClr val="D4D4D4"/>
                </a:solidFill>
                <a:effectLst/>
              </a:rPr>
              <a:t>Guñelve</a:t>
            </a:r>
            <a:r>
              <a:rPr lang="es-CL" b="0" dirty="0">
                <a:solidFill>
                  <a:srgbClr val="D4D4D4"/>
                </a:solidFill>
                <a:effectLst/>
              </a:rPr>
              <a:t> y </a:t>
            </a:r>
            <a:r>
              <a:rPr lang="es-CL" b="0" dirty="0" err="1">
                <a:solidFill>
                  <a:srgbClr val="D4D4D4"/>
                </a:solidFill>
                <a:effectLst/>
              </a:rPr>
              <a:t>Guemil</a:t>
            </a:r>
            <a:r>
              <a:rPr lang="es-CL" b="0" dirty="0">
                <a:solidFill>
                  <a:srgbClr val="D4D4D4"/>
                </a:solidFill>
                <a:effectLst/>
              </a:rPr>
              <a:t>. </a:t>
            </a:r>
          </a:p>
        </p:txBody>
      </p:sp>
    </p:spTree>
    <p:extLst>
      <p:ext uri="{BB962C8B-B14F-4D97-AF65-F5344CB8AC3E}">
        <p14:creationId xmlns:p14="http://schemas.microsoft.com/office/powerpoint/2010/main" val="2014350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3DAF7B3-CA5D-4D4E-A58B-1D1DBB592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ectangle 15">
            <a:extLst>
              <a:ext uri="{FF2B5EF4-FFF2-40B4-BE49-F238E27FC236}">
                <a16:creationId xmlns:a16="http://schemas.microsoft.com/office/drawing/2014/main" id="{1D96CEB2-6276-4D9F-A58D-50C03B63F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Logotipo, nombre de la empresa&#10;&#10;Descripción generada automáticamente">
            <a:extLst>
              <a:ext uri="{FF2B5EF4-FFF2-40B4-BE49-F238E27FC236}">
                <a16:creationId xmlns:a16="http://schemas.microsoft.com/office/drawing/2014/main" id="{6DBC34DC-EC19-40E2-B6C6-F5E050A9EF54}"/>
              </a:ext>
            </a:extLst>
          </p:cNvPr>
          <p:cNvPicPr>
            <a:picLocks noGrp="1" noChangeAspect="1"/>
          </p:cNvPicPr>
          <p:nvPr>
            <p:ph idx="1"/>
          </p:nvPr>
        </p:nvPicPr>
        <p:blipFill rotWithShape="1">
          <a:blip r:embed="rId2"/>
          <a:srcRect l="16057" r="426" b="-1"/>
          <a:stretch/>
        </p:blipFill>
        <p:spPr>
          <a:xfrm>
            <a:off x="20" y="10"/>
            <a:ext cx="4013178" cy="4805245"/>
          </a:xfrm>
          <a:prstGeom prst="rect">
            <a:avLst/>
          </a:prstGeom>
        </p:spPr>
      </p:pic>
      <p:pic>
        <p:nvPicPr>
          <p:cNvPr id="7" name="Imagen 6">
            <a:extLst>
              <a:ext uri="{FF2B5EF4-FFF2-40B4-BE49-F238E27FC236}">
                <a16:creationId xmlns:a16="http://schemas.microsoft.com/office/drawing/2014/main" id="{D9AC06FB-8035-4735-BCE6-C9410334C043}"/>
              </a:ext>
            </a:extLst>
          </p:cNvPr>
          <p:cNvPicPr>
            <a:picLocks noChangeAspect="1"/>
          </p:cNvPicPr>
          <p:nvPr/>
        </p:nvPicPr>
        <p:blipFill rotWithShape="1">
          <a:blip r:embed="rId3"/>
          <a:srcRect r="8244" b="-4"/>
          <a:stretch/>
        </p:blipFill>
        <p:spPr>
          <a:xfrm>
            <a:off x="4013201" y="-12278"/>
            <a:ext cx="4163148" cy="4537371"/>
          </a:xfrm>
          <a:prstGeom prst="rect">
            <a:avLst/>
          </a:prstGeom>
        </p:spPr>
      </p:pic>
      <p:pic>
        <p:nvPicPr>
          <p:cNvPr id="9" name="Imagen 8">
            <a:extLst>
              <a:ext uri="{FF2B5EF4-FFF2-40B4-BE49-F238E27FC236}">
                <a16:creationId xmlns:a16="http://schemas.microsoft.com/office/drawing/2014/main" id="{5138DBBC-FFCB-476A-BAC2-5995B9285A35}"/>
              </a:ext>
            </a:extLst>
          </p:cNvPr>
          <p:cNvPicPr>
            <a:picLocks noChangeAspect="1"/>
          </p:cNvPicPr>
          <p:nvPr/>
        </p:nvPicPr>
        <p:blipFill rotWithShape="1">
          <a:blip r:embed="rId4"/>
          <a:srcRect r="11495" b="-4"/>
          <a:stretch/>
        </p:blipFill>
        <p:spPr>
          <a:xfrm>
            <a:off x="8176352" y="-1"/>
            <a:ext cx="4015645" cy="4537371"/>
          </a:xfrm>
          <a:prstGeom prst="rect">
            <a:avLst/>
          </a:prstGeom>
        </p:spPr>
      </p:pic>
      <p:sp>
        <p:nvSpPr>
          <p:cNvPr id="21" name="Freeform 18">
            <a:extLst>
              <a:ext uri="{FF2B5EF4-FFF2-40B4-BE49-F238E27FC236}">
                <a16:creationId xmlns:a16="http://schemas.microsoft.com/office/drawing/2014/main" id="{F161F996-D85D-4D74-BC7B-B1E4919E8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D86A4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6969AC-A6C0-4C7A-9CF5-440DEBADEC28}"/>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a:solidFill>
                  <a:schemeClr val="tx1"/>
                </a:solidFill>
              </a:rPr>
              <a:t>Perro Mata Paco</a:t>
            </a:r>
          </a:p>
        </p:txBody>
      </p:sp>
    </p:spTree>
    <p:extLst>
      <p:ext uri="{BB962C8B-B14F-4D97-AF65-F5344CB8AC3E}">
        <p14:creationId xmlns:p14="http://schemas.microsoft.com/office/powerpoint/2010/main" val="377486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C625031-214A-4122-BA08-56D6B66030B5}"/>
              </a:ext>
            </a:extLst>
          </p:cNvPr>
          <p:cNvSpPr>
            <a:spLocks noGrp="1"/>
          </p:cNvSpPr>
          <p:nvPr>
            <p:ph type="title"/>
          </p:nvPr>
        </p:nvSpPr>
        <p:spPr>
          <a:xfrm>
            <a:off x="1063691" y="4049486"/>
            <a:ext cx="4825480" cy="1883228"/>
          </a:xfrm>
        </p:spPr>
        <p:txBody>
          <a:bodyPr vert="horz" lIns="91440" tIns="45720" rIns="91440" bIns="45720" rtlCol="0" anchor="ctr">
            <a:normAutofit/>
          </a:bodyPr>
          <a:lstStyle/>
          <a:p>
            <a:r>
              <a:rPr lang="en-US">
                <a:solidFill>
                  <a:srgbClr val="FFFFFF"/>
                </a:solidFill>
              </a:rPr>
              <a:t>La cacerola</a:t>
            </a:r>
          </a:p>
        </p:txBody>
      </p:sp>
      <p:pic>
        <p:nvPicPr>
          <p:cNvPr id="7" name="Imagen 6" descr="Imagen que contiene foto, persona, firmar, hombre&#10;&#10;Descripción generada automáticamente">
            <a:extLst>
              <a:ext uri="{FF2B5EF4-FFF2-40B4-BE49-F238E27FC236}">
                <a16:creationId xmlns:a16="http://schemas.microsoft.com/office/drawing/2014/main" id="{2377B095-D790-4391-BEAC-BBB0A8529A10}"/>
              </a:ext>
            </a:extLst>
          </p:cNvPr>
          <p:cNvPicPr>
            <a:picLocks noChangeAspect="1"/>
          </p:cNvPicPr>
          <p:nvPr/>
        </p:nvPicPr>
        <p:blipFill>
          <a:blip r:embed="rId2"/>
          <a:stretch>
            <a:fillRect/>
          </a:stretch>
        </p:blipFill>
        <p:spPr>
          <a:xfrm>
            <a:off x="1520135" y="484633"/>
            <a:ext cx="2875460" cy="2875460"/>
          </a:xfrm>
          <a:prstGeom prst="rect">
            <a:avLst/>
          </a:prstGeom>
        </p:spPr>
      </p:pic>
      <p:pic>
        <p:nvPicPr>
          <p:cNvPr id="5" name="Marcador de contenido 4" descr="Imagen que contiene persona, botella, hombre, firmar&#10;&#10;Descripción generada automáticamente">
            <a:extLst>
              <a:ext uri="{FF2B5EF4-FFF2-40B4-BE49-F238E27FC236}">
                <a16:creationId xmlns:a16="http://schemas.microsoft.com/office/drawing/2014/main" id="{5953DC58-1019-40B5-8F51-990EE87BA43C}"/>
              </a:ext>
            </a:extLst>
          </p:cNvPr>
          <p:cNvPicPr>
            <a:picLocks noChangeAspect="1"/>
          </p:cNvPicPr>
          <p:nvPr/>
        </p:nvPicPr>
        <p:blipFill>
          <a:blip r:embed="rId3"/>
          <a:stretch>
            <a:fillRect/>
          </a:stretch>
        </p:blipFill>
        <p:spPr>
          <a:xfrm>
            <a:off x="4983725" y="484633"/>
            <a:ext cx="2875460" cy="2875460"/>
          </a:xfrm>
          <a:prstGeom prst="rect">
            <a:avLst/>
          </a:prstGeom>
        </p:spPr>
      </p:pic>
      <p:pic>
        <p:nvPicPr>
          <p:cNvPr id="9" name="Imagen 8" descr="Texto&#10;&#10;Descripción generada automáticamente">
            <a:extLst>
              <a:ext uri="{FF2B5EF4-FFF2-40B4-BE49-F238E27FC236}">
                <a16:creationId xmlns:a16="http://schemas.microsoft.com/office/drawing/2014/main" id="{1D444B8E-3B71-43B9-86D2-FBEF2DEDFAA6}"/>
              </a:ext>
            </a:extLst>
          </p:cNvPr>
          <p:cNvPicPr>
            <a:picLocks noChangeAspect="1"/>
          </p:cNvPicPr>
          <p:nvPr/>
        </p:nvPicPr>
        <p:blipFill>
          <a:blip r:embed="rId4"/>
          <a:stretch>
            <a:fillRect/>
          </a:stretch>
        </p:blipFill>
        <p:spPr>
          <a:xfrm>
            <a:off x="8447314" y="484633"/>
            <a:ext cx="2875460" cy="2875460"/>
          </a:xfrm>
          <a:prstGeom prst="rect">
            <a:avLst/>
          </a:prstGeom>
        </p:spPr>
      </p:pic>
      <p:sp>
        <p:nvSpPr>
          <p:cNvPr id="21" name="Content Placeholder 20">
            <a:extLst>
              <a:ext uri="{FF2B5EF4-FFF2-40B4-BE49-F238E27FC236}">
                <a16:creationId xmlns:a16="http://schemas.microsoft.com/office/drawing/2014/main" id="{7D0A8AB3-68E2-4866-9F0A-51595F0CA29C}"/>
              </a:ext>
            </a:extLst>
          </p:cNvPr>
          <p:cNvSpPr>
            <a:spLocks noGrp="1"/>
          </p:cNvSpPr>
          <p:nvPr>
            <p:ph idx="1"/>
          </p:nvPr>
        </p:nvSpPr>
        <p:spPr>
          <a:xfrm>
            <a:off x="6338316" y="4049485"/>
            <a:ext cx="4846151" cy="188322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287401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6" name="Group 15">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17"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7027E381-753A-4730-BDAB-9CFD9C22B842}"/>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a:solidFill>
                  <a:schemeClr val="tx1"/>
                </a:solidFill>
              </a:rPr>
              <a:t>Macarena Valdés</a:t>
            </a:r>
          </a:p>
        </p:txBody>
      </p:sp>
      <p:pic>
        <p:nvPicPr>
          <p:cNvPr id="9" name="Imagen 8" descr="Texto&#10;&#10;Descripción generada automáticamente">
            <a:extLst>
              <a:ext uri="{FF2B5EF4-FFF2-40B4-BE49-F238E27FC236}">
                <a16:creationId xmlns:a16="http://schemas.microsoft.com/office/drawing/2014/main" id="{B6C7FF19-F11A-4176-9290-8EE200387831}"/>
              </a:ext>
            </a:extLst>
          </p:cNvPr>
          <p:cNvPicPr>
            <a:picLocks noChangeAspect="1"/>
          </p:cNvPicPr>
          <p:nvPr/>
        </p:nvPicPr>
        <p:blipFill>
          <a:blip r:embed="rId2"/>
          <a:stretch>
            <a:fillRect/>
          </a:stretch>
        </p:blipFill>
        <p:spPr>
          <a:xfrm>
            <a:off x="635458" y="675660"/>
            <a:ext cx="3531576" cy="3531576"/>
          </a:xfrm>
          <a:prstGeom prst="roundRect">
            <a:avLst>
              <a:gd name="adj" fmla="val 3876"/>
            </a:avLst>
          </a:prstGeom>
          <a:ln>
            <a:solidFill>
              <a:schemeClr val="accent1"/>
            </a:solidFill>
          </a:ln>
          <a:effectLst/>
        </p:spPr>
      </p:pic>
      <p:pic>
        <p:nvPicPr>
          <p:cNvPr id="5" name="Marcador de contenido 4" descr="Imagen que contiene Escala de tiempo&#10;&#10;Descripción generada automáticamente">
            <a:extLst>
              <a:ext uri="{FF2B5EF4-FFF2-40B4-BE49-F238E27FC236}">
                <a16:creationId xmlns:a16="http://schemas.microsoft.com/office/drawing/2014/main" id="{9A58A49C-F096-40C0-A657-38BF226D5C32}"/>
              </a:ext>
            </a:extLst>
          </p:cNvPr>
          <p:cNvPicPr>
            <a:picLocks noGrp="1" noChangeAspect="1"/>
          </p:cNvPicPr>
          <p:nvPr>
            <p:ph idx="1"/>
          </p:nvPr>
        </p:nvPicPr>
        <p:blipFill>
          <a:blip r:embed="rId3"/>
          <a:stretch>
            <a:fillRect/>
          </a:stretch>
        </p:blipFill>
        <p:spPr>
          <a:xfrm>
            <a:off x="4324155" y="675660"/>
            <a:ext cx="3531576" cy="3531576"/>
          </a:xfrm>
          <a:prstGeom prst="roundRect">
            <a:avLst>
              <a:gd name="adj" fmla="val 3876"/>
            </a:avLst>
          </a:prstGeom>
          <a:ln>
            <a:solidFill>
              <a:schemeClr val="accent1"/>
            </a:solidFill>
          </a:ln>
          <a:effectLst/>
        </p:spPr>
      </p:pic>
      <p:pic>
        <p:nvPicPr>
          <p:cNvPr id="7" name="Imagen 6">
            <a:extLst>
              <a:ext uri="{FF2B5EF4-FFF2-40B4-BE49-F238E27FC236}">
                <a16:creationId xmlns:a16="http://schemas.microsoft.com/office/drawing/2014/main" id="{B9FDA89F-E91E-4AE6-99B4-C7ACF14EA83D}"/>
              </a:ext>
            </a:extLst>
          </p:cNvPr>
          <p:cNvPicPr>
            <a:picLocks noChangeAspect="1"/>
          </p:cNvPicPr>
          <p:nvPr/>
        </p:nvPicPr>
        <p:blipFill>
          <a:blip r:embed="rId4"/>
          <a:stretch>
            <a:fillRect/>
          </a:stretch>
        </p:blipFill>
        <p:spPr>
          <a:xfrm>
            <a:off x="8020344" y="675660"/>
            <a:ext cx="3531576" cy="35315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6251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D8BB5EF-A731-43BB-ABEB-0FB6F27539C4}"/>
              </a:ext>
            </a:extLst>
          </p:cNvPr>
          <p:cNvSpPr>
            <a:spLocks noGrp="1"/>
          </p:cNvSpPr>
          <p:nvPr>
            <p:ph type="title"/>
          </p:nvPr>
        </p:nvSpPr>
        <p:spPr>
          <a:xfrm>
            <a:off x="1063691" y="4049486"/>
            <a:ext cx="4825480" cy="1883228"/>
          </a:xfrm>
        </p:spPr>
        <p:txBody>
          <a:bodyPr anchor="ctr">
            <a:normAutofit/>
          </a:bodyPr>
          <a:lstStyle/>
          <a:p>
            <a:r>
              <a:rPr lang="es-CL">
                <a:solidFill>
                  <a:srgbClr val="FFFFFF"/>
                </a:solidFill>
              </a:rPr>
              <a:t>Simbología Mapuche</a:t>
            </a:r>
          </a:p>
        </p:txBody>
      </p:sp>
      <p:pic>
        <p:nvPicPr>
          <p:cNvPr id="5" name="Marcador de contenido 4">
            <a:extLst>
              <a:ext uri="{FF2B5EF4-FFF2-40B4-BE49-F238E27FC236}">
                <a16:creationId xmlns:a16="http://schemas.microsoft.com/office/drawing/2014/main" id="{BCADBF73-BCE5-47CE-A5A4-666C4286A7EE}"/>
              </a:ext>
            </a:extLst>
          </p:cNvPr>
          <p:cNvPicPr>
            <a:picLocks noChangeAspect="1"/>
          </p:cNvPicPr>
          <p:nvPr/>
        </p:nvPicPr>
        <p:blipFill>
          <a:blip r:embed="rId2"/>
          <a:stretch>
            <a:fillRect/>
          </a:stretch>
        </p:blipFill>
        <p:spPr>
          <a:xfrm>
            <a:off x="1063692" y="652229"/>
            <a:ext cx="2540268" cy="2540268"/>
          </a:xfrm>
          <a:prstGeom prst="rect">
            <a:avLst/>
          </a:prstGeom>
        </p:spPr>
      </p:pic>
      <p:pic>
        <p:nvPicPr>
          <p:cNvPr id="9" name="Imagen 8" descr="Texto&#10;&#10;Descripción generada automáticamente">
            <a:extLst>
              <a:ext uri="{FF2B5EF4-FFF2-40B4-BE49-F238E27FC236}">
                <a16:creationId xmlns:a16="http://schemas.microsoft.com/office/drawing/2014/main" id="{4266C23C-520C-4600-915A-470BA1DF8391}"/>
              </a:ext>
            </a:extLst>
          </p:cNvPr>
          <p:cNvPicPr>
            <a:picLocks noChangeAspect="1"/>
          </p:cNvPicPr>
          <p:nvPr/>
        </p:nvPicPr>
        <p:blipFill>
          <a:blip r:embed="rId3"/>
          <a:stretch>
            <a:fillRect/>
          </a:stretch>
        </p:blipFill>
        <p:spPr>
          <a:xfrm>
            <a:off x="3854307" y="484633"/>
            <a:ext cx="2361895" cy="2880360"/>
          </a:xfrm>
          <a:prstGeom prst="rect">
            <a:avLst/>
          </a:prstGeom>
        </p:spPr>
      </p:pic>
      <p:pic>
        <p:nvPicPr>
          <p:cNvPr id="7" name="Imagen 6">
            <a:extLst>
              <a:ext uri="{FF2B5EF4-FFF2-40B4-BE49-F238E27FC236}">
                <a16:creationId xmlns:a16="http://schemas.microsoft.com/office/drawing/2014/main" id="{EF9FD751-1E7B-494F-B875-6B64E9075A80}"/>
              </a:ext>
            </a:extLst>
          </p:cNvPr>
          <p:cNvPicPr>
            <a:picLocks noChangeAspect="1"/>
          </p:cNvPicPr>
          <p:nvPr/>
        </p:nvPicPr>
        <p:blipFill>
          <a:blip r:embed="rId4"/>
          <a:stretch>
            <a:fillRect/>
          </a:stretch>
        </p:blipFill>
        <p:spPr>
          <a:xfrm>
            <a:off x="6466550" y="652228"/>
            <a:ext cx="2540269" cy="2540269"/>
          </a:xfrm>
          <a:prstGeom prst="rect">
            <a:avLst/>
          </a:prstGeom>
        </p:spPr>
      </p:pic>
      <p:pic>
        <p:nvPicPr>
          <p:cNvPr id="11" name="Imagen 10" descr="Imagen que contiene azul, tabla, frente, hombre&#10;&#10;Descripción generada automáticamente">
            <a:extLst>
              <a:ext uri="{FF2B5EF4-FFF2-40B4-BE49-F238E27FC236}">
                <a16:creationId xmlns:a16="http://schemas.microsoft.com/office/drawing/2014/main" id="{49D9D0AC-E120-4DB6-B6AD-8EB059B853C9}"/>
              </a:ext>
            </a:extLst>
          </p:cNvPr>
          <p:cNvPicPr>
            <a:picLocks noChangeAspect="1"/>
          </p:cNvPicPr>
          <p:nvPr/>
        </p:nvPicPr>
        <p:blipFill>
          <a:blip r:embed="rId5"/>
          <a:stretch>
            <a:fillRect/>
          </a:stretch>
        </p:blipFill>
        <p:spPr>
          <a:xfrm>
            <a:off x="9167098" y="1207912"/>
            <a:ext cx="2540269" cy="1428901"/>
          </a:xfrm>
          <a:prstGeom prst="rect">
            <a:avLst/>
          </a:prstGeom>
        </p:spPr>
      </p:pic>
      <p:sp>
        <p:nvSpPr>
          <p:cNvPr id="15" name="Content Placeholder 14">
            <a:extLst>
              <a:ext uri="{FF2B5EF4-FFF2-40B4-BE49-F238E27FC236}">
                <a16:creationId xmlns:a16="http://schemas.microsoft.com/office/drawing/2014/main" id="{FA3B90B2-930B-4A45-9D40-9240960C42DA}"/>
              </a:ext>
            </a:extLst>
          </p:cNvPr>
          <p:cNvSpPr>
            <a:spLocks noGrp="1"/>
          </p:cNvSpPr>
          <p:nvPr>
            <p:ph idx="1"/>
          </p:nvPr>
        </p:nvSpPr>
        <p:spPr>
          <a:xfrm>
            <a:off x="6338316" y="4049485"/>
            <a:ext cx="4846151" cy="1883229"/>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94382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F6EC80-D68E-4CCE-9CD2-DC9159C99264}"/>
              </a:ext>
            </a:extLst>
          </p:cNvPr>
          <p:cNvSpPr>
            <a:spLocks noGrp="1"/>
          </p:cNvSpPr>
          <p:nvPr>
            <p:ph type="title"/>
          </p:nvPr>
        </p:nvSpPr>
        <p:spPr/>
        <p:txBody>
          <a:bodyPr/>
          <a:lstStyle/>
          <a:p>
            <a:r>
              <a:rPr lang="es-CL" dirty="0"/>
              <a:t>Cantidad de Organizaciones</a:t>
            </a:r>
          </a:p>
        </p:txBody>
      </p:sp>
      <p:graphicFrame>
        <p:nvGraphicFramePr>
          <p:cNvPr id="4" name="Tabla 4">
            <a:extLst>
              <a:ext uri="{FF2B5EF4-FFF2-40B4-BE49-F238E27FC236}">
                <a16:creationId xmlns:a16="http://schemas.microsoft.com/office/drawing/2014/main" id="{D450644E-40B6-4A0A-A501-641D42A6DEA4}"/>
              </a:ext>
            </a:extLst>
          </p:cNvPr>
          <p:cNvGraphicFramePr>
            <a:graphicFrameLocks noGrp="1"/>
          </p:cNvGraphicFramePr>
          <p:nvPr>
            <p:ph idx="1"/>
            <p:extLst>
              <p:ext uri="{D42A27DB-BD31-4B8C-83A1-F6EECF244321}">
                <p14:modId xmlns:p14="http://schemas.microsoft.com/office/powerpoint/2010/main" val="1676318707"/>
              </p:ext>
            </p:extLst>
          </p:nvPr>
        </p:nvGraphicFramePr>
        <p:xfrm>
          <a:off x="810000" y="1881809"/>
          <a:ext cx="10553700" cy="4976196"/>
        </p:xfrm>
        <a:graphic>
          <a:graphicData uri="http://schemas.openxmlformats.org/drawingml/2006/table">
            <a:tbl>
              <a:tblPr firstRow="1" bandRow="1">
                <a:tableStyleId>{5C22544A-7EE6-4342-B048-85BDC9FD1C3A}</a:tableStyleId>
              </a:tblPr>
              <a:tblGrid>
                <a:gridCol w="2638425">
                  <a:extLst>
                    <a:ext uri="{9D8B030D-6E8A-4147-A177-3AD203B41FA5}">
                      <a16:colId xmlns:a16="http://schemas.microsoft.com/office/drawing/2014/main" val="1150324527"/>
                    </a:ext>
                  </a:extLst>
                </a:gridCol>
                <a:gridCol w="2638425">
                  <a:extLst>
                    <a:ext uri="{9D8B030D-6E8A-4147-A177-3AD203B41FA5}">
                      <a16:colId xmlns:a16="http://schemas.microsoft.com/office/drawing/2014/main" val="769179747"/>
                    </a:ext>
                  </a:extLst>
                </a:gridCol>
                <a:gridCol w="2638425">
                  <a:extLst>
                    <a:ext uri="{9D8B030D-6E8A-4147-A177-3AD203B41FA5}">
                      <a16:colId xmlns:a16="http://schemas.microsoft.com/office/drawing/2014/main" val="2129408974"/>
                    </a:ext>
                  </a:extLst>
                </a:gridCol>
                <a:gridCol w="2638425">
                  <a:extLst>
                    <a:ext uri="{9D8B030D-6E8A-4147-A177-3AD203B41FA5}">
                      <a16:colId xmlns:a16="http://schemas.microsoft.com/office/drawing/2014/main" val="1786354759"/>
                    </a:ext>
                  </a:extLst>
                </a:gridCol>
              </a:tblGrid>
              <a:tr h="924643">
                <a:tc>
                  <a:txBody>
                    <a:bodyPr/>
                    <a:lstStyle/>
                    <a:p>
                      <a:r>
                        <a:rPr lang="es-CL" sz="1800" b="1" i="0" kern="1200" dirty="0">
                          <a:solidFill>
                            <a:schemeClr val="lt1"/>
                          </a:solidFill>
                          <a:effectLst/>
                          <a:latin typeface="+mn-lt"/>
                          <a:ea typeface="+mn-ea"/>
                          <a:cs typeface="+mn-cs"/>
                        </a:rPr>
                        <a:t>Comuna</a:t>
                      </a:r>
                      <a:endParaRPr lang="es-CL" dirty="0"/>
                    </a:p>
                  </a:txBody>
                  <a:tcPr/>
                </a:tc>
                <a:tc>
                  <a:txBody>
                    <a:bodyPr/>
                    <a:lstStyle/>
                    <a:p>
                      <a:pPr algn="l"/>
                      <a:r>
                        <a:rPr lang="es-CL" dirty="0">
                          <a:effectLst/>
                        </a:rPr>
                        <a:t>total de organizaciones catastrada</a:t>
                      </a:r>
                    </a:p>
                  </a:txBody>
                  <a:tcPr marL="95250" marR="95250" marT="47625" marB="47625" anchor="ctr"/>
                </a:tc>
                <a:tc>
                  <a:txBody>
                    <a:bodyPr/>
                    <a:lstStyle/>
                    <a:p>
                      <a:r>
                        <a:rPr lang="es-CL" sz="1800" b="1" i="0" kern="1200" dirty="0">
                          <a:solidFill>
                            <a:schemeClr val="lt1"/>
                          </a:solidFill>
                          <a:effectLst/>
                          <a:latin typeface="+mn-lt"/>
                          <a:ea typeface="+mn-ea"/>
                          <a:cs typeface="+mn-cs"/>
                        </a:rPr>
                        <a:t>organizaciones filtradas</a:t>
                      </a:r>
                      <a:endParaRPr lang="es-CL" dirty="0"/>
                    </a:p>
                  </a:txBody>
                  <a:tcPr/>
                </a:tc>
                <a:tc>
                  <a:txBody>
                    <a:bodyPr/>
                    <a:lstStyle/>
                    <a:p>
                      <a:r>
                        <a:rPr lang="es-CL" sz="1800" b="1" i="0" kern="1200" dirty="0">
                          <a:solidFill>
                            <a:schemeClr val="lt1"/>
                          </a:solidFill>
                          <a:effectLst/>
                          <a:latin typeface="+mn-lt"/>
                          <a:ea typeface="+mn-ea"/>
                          <a:cs typeface="+mn-cs"/>
                        </a:rPr>
                        <a:t>Muestra definitiva</a:t>
                      </a:r>
                      <a:endParaRPr lang="es-CL" dirty="0"/>
                    </a:p>
                  </a:txBody>
                  <a:tcPr/>
                </a:tc>
                <a:extLst>
                  <a:ext uri="{0D108BD9-81ED-4DB2-BD59-A6C34878D82A}">
                    <a16:rowId xmlns:a16="http://schemas.microsoft.com/office/drawing/2014/main" val="442362725"/>
                  </a:ext>
                </a:extLst>
              </a:tr>
              <a:tr h="368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n-lt"/>
                          <a:ea typeface="+mn-ea"/>
                          <a:cs typeface="+mn-cs"/>
                        </a:rPr>
                        <a:t>Conurbano</a:t>
                      </a:r>
                    </a:p>
                  </a:txBody>
                  <a:tcPr/>
                </a:tc>
                <a:tc>
                  <a:txBody>
                    <a:bodyPr/>
                    <a:lstStyle/>
                    <a:p>
                      <a:r>
                        <a:rPr lang="es-CL" dirty="0"/>
                        <a:t>2</a:t>
                      </a:r>
                    </a:p>
                  </a:txBody>
                  <a:tcPr/>
                </a:tc>
                <a:tc>
                  <a:txBody>
                    <a:bodyPr/>
                    <a:lstStyle/>
                    <a:p>
                      <a:r>
                        <a:rPr lang="es-CL" dirty="0"/>
                        <a:t>0</a:t>
                      </a:r>
                    </a:p>
                  </a:txBody>
                  <a:tcPr/>
                </a:tc>
                <a:tc>
                  <a:txBody>
                    <a:bodyPr/>
                    <a:lstStyle/>
                    <a:p>
                      <a:r>
                        <a:rPr lang="es-CL" dirty="0"/>
                        <a:t>2</a:t>
                      </a:r>
                    </a:p>
                  </a:txBody>
                  <a:tcPr/>
                </a:tc>
                <a:extLst>
                  <a:ext uri="{0D108BD9-81ED-4DB2-BD59-A6C34878D82A}">
                    <a16:rowId xmlns:a16="http://schemas.microsoft.com/office/drawing/2014/main" val="260528926"/>
                  </a:ext>
                </a:extLst>
              </a:tr>
              <a:tr h="368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n-lt"/>
                          <a:ea typeface="+mn-ea"/>
                          <a:cs typeface="+mn-cs"/>
                        </a:rPr>
                        <a:t>Tome</a:t>
                      </a:r>
                    </a:p>
                  </a:txBody>
                  <a:tcPr/>
                </a:tc>
                <a:tc>
                  <a:txBody>
                    <a:bodyPr/>
                    <a:lstStyle/>
                    <a:p>
                      <a:r>
                        <a:rPr lang="es-CL" dirty="0"/>
                        <a:t>2</a:t>
                      </a:r>
                    </a:p>
                  </a:txBody>
                  <a:tcPr/>
                </a:tc>
                <a:tc>
                  <a:txBody>
                    <a:bodyPr/>
                    <a:lstStyle/>
                    <a:p>
                      <a:r>
                        <a:rPr lang="es-CL" dirty="0"/>
                        <a:t>0</a:t>
                      </a:r>
                    </a:p>
                  </a:txBody>
                  <a:tcPr/>
                </a:tc>
                <a:tc>
                  <a:txBody>
                    <a:bodyPr/>
                    <a:lstStyle/>
                    <a:p>
                      <a:r>
                        <a:rPr lang="es-CL" dirty="0"/>
                        <a:t>2</a:t>
                      </a:r>
                    </a:p>
                  </a:txBody>
                  <a:tcPr/>
                </a:tc>
                <a:extLst>
                  <a:ext uri="{0D108BD9-81ED-4DB2-BD59-A6C34878D82A}">
                    <a16:rowId xmlns:a16="http://schemas.microsoft.com/office/drawing/2014/main" val="2095979024"/>
                  </a:ext>
                </a:extLst>
              </a:tr>
              <a:tr h="368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n-lt"/>
                          <a:ea typeface="+mn-ea"/>
                          <a:cs typeface="+mn-cs"/>
                        </a:rPr>
                        <a:t>Penco</a:t>
                      </a:r>
                    </a:p>
                  </a:txBody>
                  <a:tcPr/>
                </a:tc>
                <a:tc>
                  <a:txBody>
                    <a:bodyPr/>
                    <a:lstStyle/>
                    <a:p>
                      <a:r>
                        <a:rPr lang="es-CL" dirty="0"/>
                        <a:t>2</a:t>
                      </a:r>
                    </a:p>
                  </a:txBody>
                  <a:tcPr/>
                </a:tc>
                <a:tc>
                  <a:txBody>
                    <a:bodyPr/>
                    <a:lstStyle/>
                    <a:p>
                      <a:r>
                        <a:rPr lang="es-CL" dirty="0"/>
                        <a:t>1</a:t>
                      </a:r>
                    </a:p>
                  </a:txBody>
                  <a:tcPr/>
                </a:tc>
                <a:tc>
                  <a:txBody>
                    <a:bodyPr/>
                    <a:lstStyle/>
                    <a:p>
                      <a:r>
                        <a:rPr lang="es-CL" dirty="0"/>
                        <a:t>1</a:t>
                      </a:r>
                    </a:p>
                  </a:txBody>
                  <a:tcPr/>
                </a:tc>
                <a:extLst>
                  <a:ext uri="{0D108BD9-81ED-4DB2-BD59-A6C34878D82A}">
                    <a16:rowId xmlns:a16="http://schemas.microsoft.com/office/drawing/2014/main" val="3879533101"/>
                  </a:ext>
                </a:extLst>
              </a:tr>
              <a:tr h="3683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1800" b="0" kern="1200" dirty="0">
                          <a:solidFill>
                            <a:schemeClr val="dk1"/>
                          </a:solidFill>
                          <a:effectLst/>
                          <a:latin typeface="+mn-lt"/>
                          <a:ea typeface="+mn-ea"/>
                          <a:cs typeface="+mn-cs"/>
                        </a:rPr>
                        <a:t>Talcahuano </a:t>
                      </a:r>
                    </a:p>
                  </a:txBody>
                  <a:tcPr/>
                </a:tc>
                <a:tc>
                  <a:txBody>
                    <a:bodyPr/>
                    <a:lstStyle/>
                    <a:p>
                      <a:r>
                        <a:rPr lang="es-CL" dirty="0"/>
                        <a:t>6</a:t>
                      </a:r>
                    </a:p>
                  </a:txBody>
                  <a:tcPr/>
                </a:tc>
                <a:tc>
                  <a:txBody>
                    <a:bodyPr/>
                    <a:lstStyle/>
                    <a:p>
                      <a:r>
                        <a:rPr lang="es-CL" dirty="0"/>
                        <a:t>0</a:t>
                      </a:r>
                    </a:p>
                  </a:txBody>
                  <a:tcPr/>
                </a:tc>
                <a:tc>
                  <a:txBody>
                    <a:bodyPr/>
                    <a:lstStyle/>
                    <a:p>
                      <a:r>
                        <a:rPr lang="es-CL" dirty="0"/>
                        <a:t>6</a:t>
                      </a:r>
                    </a:p>
                  </a:txBody>
                  <a:tcPr/>
                </a:tc>
                <a:extLst>
                  <a:ext uri="{0D108BD9-81ED-4DB2-BD59-A6C34878D82A}">
                    <a16:rowId xmlns:a16="http://schemas.microsoft.com/office/drawing/2014/main" val="2318847214"/>
                  </a:ext>
                </a:extLst>
              </a:tr>
              <a:tr h="368323">
                <a:tc>
                  <a:txBody>
                    <a:bodyPr/>
                    <a:lstStyle/>
                    <a:p>
                      <a:r>
                        <a:rPr lang="es-CL" dirty="0"/>
                        <a:t>Concepción</a:t>
                      </a:r>
                    </a:p>
                  </a:txBody>
                  <a:tcPr/>
                </a:tc>
                <a:tc>
                  <a:txBody>
                    <a:bodyPr/>
                    <a:lstStyle/>
                    <a:p>
                      <a:r>
                        <a:rPr lang="es-CL" dirty="0"/>
                        <a:t>13 </a:t>
                      </a:r>
                    </a:p>
                  </a:txBody>
                  <a:tcPr/>
                </a:tc>
                <a:tc>
                  <a:txBody>
                    <a:bodyPr/>
                    <a:lstStyle/>
                    <a:p>
                      <a:r>
                        <a:rPr lang="es-CL" dirty="0"/>
                        <a:t>2</a:t>
                      </a:r>
                    </a:p>
                  </a:txBody>
                  <a:tcPr/>
                </a:tc>
                <a:tc>
                  <a:txBody>
                    <a:bodyPr/>
                    <a:lstStyle/>
                    <a:p>
                      <a:r>
                        <a:rPr lang="es-CL" dirty="0"/>
                        <a:t>11</a:t>
                      </a:r>
                    </a:p>
                  </a:txBody>
                  <a:tcPr/>
                </a:tc>
                <a:extLst>
                  <a:ext uri="{0D108BD9-81ED-4DB2-BD59-A6C34878D82A}">
                    <a16:rowId xmlns:a16="http://schemas.microsoft.com/office/drawing/2014/main" val="2553427185"/>
                  </a:ext>
                </a:extLst>
              </a:tr>
              <a:tr h="368323">
                <a:tc>
                  <a:txBody>
                    <a:bodyPr/>
                    <a:lstStyle/>
                    <a:p>
                      <a:r>
                        <a:rPr lang="es-CL" dirty="0"/>
                        <a:t>Hualpén</a:t>
                      </a:r>
                    </a:p>
                  </a:txBody>
                  <a:tcPr/>
                </a:tc>
                <a:tc>
                  <a:txBody>
                    <a:bodyPr/>
                    <a:lstStyle/>
                    <a:p>
                      <a:r>
                        <a:rPr lang="es-CL" dirty="0"/>
                        <a:t>7</a:t>
                      </a:r>
                    </a:p>
                  </a:txBody>
                  <a:tcPr/>
                </a:tc>
                <a:tc>
                  <a:txBody>
                    <a:bodyPr/>
                    <a:lstStyle/>
                    <a:p>
                      <a:r>
                        <a:rPr lang="es-CL" dirty="0"/>
                        <a:t>2</a:t>
                      </a:r>
                    </a:p>
                  </a:txBody>
                  <a:tcPr/>
                </a:tc>
                <a:tc>
                  <a:txBody>
                    <a:bodyPr/>
                    <a:lstStyle/>
                    <a:p>
                      <a:r>
                        <a:rPr lang="es-CL" dirty="0"/>
                        <a:t>5</a:t>
                      </a:r>
                    </a:p>
                  </a:txBody>
                  <a:tcPr/>
                </a:tc>
                <a:extLst>
                  <a:ext uri="{0D108BD9-81ED-4DB2-BD59-A6C34878D82A}">
                    <a16:rowId xmlns:a16="http://schemas.microsoft.com/office/drawing/2014/main" val="557330195"/>
                  </a:ext>
                </a:extLst>
              </a:tr>
              <a:tr h="368323">
                <a:tc>
                  <a:txBody>
                    <a:bodyPr/>
                    <a:lstStyle/>
                    <a:p>
                      <a:r>
                        <a:rPr lang="es-CL" dirty="0"/>
                        <a:t>San Pedro de la Paz</a:t>
                      </a:r>
                    </a:p>
                  </a:txBody>
                  <a:tcPr/>
                </a:tc>
                <a:tc>
                  <a:txBody>
                    <a:bodyPr/>
                    <a:lstStyle/>
                    <a:p>
                      <a:r>
                        <a:rPr lang="es-CL" dirty="0"/>
                        <a:t>5</a:t>
                      </a:r>
                    </a:p>
                  </a:txBody>
                  <a:tcPr/>
                </a:tc>
                <a:tc>
                  <a:txBody>
                    <a:bodyPr/>
                    <a:lstStyle/>
                    <a:p>
                      <a:r>
                        <a:rPr lang="es-CL" dirty="0"/>
                        <a:t>0</a:t>
                      </a:r>
                    </a:p>
                  </a:txBody>
                  <a:tcPr/>
                </a:tc>
                <a:tc>
                  <a:txBody>
                    <a:bodyPr/>
                    <a:lstStyle/>
                    <a:p>
                      <a:r>
                        <a:rPr lang="es-CL" dirty="0"/>
                        <a:t>5</a:t>
                      </a:r>
                    </a:p>
                  </a:txBody>
                  <a:tcPr/>
                </a:tc>
                <a:extLst>
                  <a:ext uri="{0D108BD9-81ED-4DB2-BD59-A6C34878D82A}">
                    <a16:rowId xmlns:a16="http://schemas.microsoft.com/office/drawing/2014/main" val="4217769159"/>
                  </a:ext>
                </a:extLst>
              </a:tr>
              <a:tr h="368323">
                <a:tc>
                  <a:txBody>
                    <a:bodyPr/>
                    <a:lstStyle/>
                    <a:p>
                      <a:r>
                        <a:rPr lang="es-CL" dirty="0"/>
                        <a:t>Chiguayante</a:t>
                      </a:r>
                    </a:p>
                  </a:txBody>
                  <a:tcPr/>
                </a:tc>
                <a:tc>
                  <a:txBody>
                    <a:bodyPr/>
                    <a:lstStyle/>
                    <a:p>
                      <a:r>
                        <a:rPr lang="es-CL" dirty="0"/>
                        <a:t>1</a:t>
                      </a:r>
                    </a:p>
                  </a:txBody>
                  <a:tcPr/>
                </a:tc>
                <a:tc>
                  <a:txBody>
                    <a:bodyPr/>
                    <a:lstStyle/>
                    <a:p>
                      <a:r>
                        <a:rPr lang="es-CL" dirty="0"/>
                        <a:t>0</a:t>
                      </a:r>
                    </a:p>
                  </a:txBody>
                  <a:tcPr/>
                </a:tc>
                <a:tc>
                  <a:txBody>
                    <a:bodyPr/>
                    <a:lstStyle/>
                    <a:p>
                      <a:r>
                        <a:rPr lang="es-CL" dirty="0"/>
                        <a:t>1</a:t>
                      </a:r>
                    </a:p>
                  </a:txBody>
                  <a:tcPr/>
                </a:tc>
                <a:extLst>
                  <a:ext uri="{0D108BD9-81ED-4DB2-BD59-A6C34878D82A}">
                    <a16:rowId xmlns:a16="http://schemas.microsoft.com/office/drawing/2014/main" val="3178267929"/>
                  </a:ext>
                </a:extLst>
              </a:tr>
              <a:tr h="368323">
                <a:tc>
                  <a:txBody>
                    <a:bodyPr/>
                    <a:lstStyle/>
                    <a:p>
                      <a:r>
                        <a:rPr lang="es-CL" dirty="0"/>
                        <a:t>Coronel</a:t>
                      </a:r>
                    </a:p>
                  </a:txBody>
                  <a:tcPr/>
                </a:tc>
                <a:tc>
                  <a:txBody>
                    <a:bodyPr/>
                    <a:lstStyle/>
                    <a:p>
                      <a:r>
                        <a:rPr lang="es-CL" dirty="0"/>
                        <a:t>2</a:t>
                      </a:r>
                    </a:p>
                  </a:txBody>
                  <a:tcPr/>
                </a:tc>
                <a:tc>
                  <a:txBody>
                    <a:bodyPr/>
                    <a:lstStyle/>
                    <a:p>
                      <a:r>
                        <a:rPr lang="es-CL" dirty="0"/>
                        <a:t>0</a:t>
                      </a:r>
                    </a:p>
                  </a:txBody>
                  <a:tcPr/>
                </a:tc>
                <a:tc>
                  <a:txBody>
                    <a:bodyPr/>
                    <a:lstStyle/>
                    <a:p>
                      <a:r>
                        <a:rPr lang="es-CL" dirty="0"/>
                        <a:t>2</a:t>
                      </a:r>
                    </a:p>
                  </a:txBody>
                  <a:tcPr/>
                </a:tc>
                <a:extLst>
                  <a:ext uri="{0D108BD9-81ED-4DB2-BD59-A6C34878D82A}">
                    <a16:rowId xmlns:a16="http://schemas.microsoft.com/office/drawing/2014/main" val="3834193386"/>
                  </a:ext>
                </a:extLst>
              </a:tr>
              <a:tr h="368323">
                <a:tc>
                  <a:txBody>
                    <a:bodyPr/>
                    <a:lstStyle/>
                    <a:p>
                      <a:r>
                        <a:rPr lang="es-CL" dirty="0"/>
                        <a:t>Hualqui</a:t>
                      </a:r>
                    </a:p>
                  </a:txBody>
                  <a:tcPr/>
                </a:tc>
                <a:tc>
                  <a:txBody>
                    <a:bodyPr/>
                    <a:lstStyle/>
                    <a:p>
                      <a:r>
                        <a:rPr lang="es-CL" dirty="0"/>
                        <a:t>2</a:t>
                      </a:r>
                    </a:p>
                  </a:txBody>
                  <a:tcPr/>
                </a:tc>
                <a:tc>
                  <a:txBody>
                    <a:bodyPr/>
                    <a:lstStyle/>
                    <a:p>
                      <a:r>
                        <a:rPr lang="es-CL" dirty="0"/>
                        <a:t>1</a:t>
                      </a:r>
                    </a:p>
                  </a:txBody>
                  <a:tcPr/>
                </a:tc>
                <a:tc>
                  <a:txBody>
                    <a:bodyPr/>
                    <a:lstStyle/>
                    <a:p>
                      <a:r>
                        <a:rPr lang="es-CL" dirty="0"/>
                        <a:t>1</a:t>
                      </a:r>
                    </a:p>
                  </a:txBody>
                  <a:tcPr/>
                </a:tc>
                <a:extLst>
                  <a:ext uri="{0D108BD9-81ED-4DB2-BD59-A6C34878D82A}">
                    <a16:rowId xmlns:a16="http://schemas.microsoft.com/office/drawing/2014/main" val="2813709871"/>
                  </a:ext>
                </a:extLst>
              </a:tr>
              <a:tr h="368323">
                <a:tc>
                  <a:txBody>
                    <a:bodyPr/>
                    <a:lstStyle/>
                    <a:p>
                      <a:r>
                        <a:rPr lang="es-CL" dirty="0"/>
                        <a:t>Lota</a:t>
                      </a:r>
                    </a:p>
                  </a:txBody>
                  <a:tcPr/>
                </a:tc>
                <a:tc>
                  <a:txBody>
                    <a:bodyPr/>
                    <a:lstStyle/>
                    <a:p>
                      <a:r>
                        <a:rPr lang="es-CL" dirty="0"/>
                        <a:t>2</a:t>
                      </a:r>
                    </a:p>
                  </a:txBody>
                  <a:tcPr/>
                </a:tc>
                <a:tc>
                  <a:txBody>
                    <a:bodyPr/>
                    <a:lstStyle/>
                    <a:p>
                      <a:r>
                        <a:rPr lang="es-CL" dirty="0"/>
                        <a:t>0</a:t>
                      </a:r>
                    </a:p>
                  </a:txBody>
                  <a:tcPr/>
                </a:tc>
                <a:tc>
                  <a:txBody>
                    <a:bodyPr/>
                    <a:lstStyle/>
                    <a:p>
                      <a:r>
                        <a:rPr lang="es-CL" dirty="0"/>
                        <a:t>2</a:t>
                      </a:r>
                    </a:p>
                  </a:txBody>
                  <a:tcPr/>
                </a:tc>
                <a:extLst>
                  <a:ext uri="{0D108BD9-81ED-4DB2-BD59-A6C34878D82A}">
                    <a16:rowId xmlns:a16="http://schemas.microsoft.com/office/drawing/2014/main" val="1074154274"/>
                  </a:ext>
                </a:extLst>
              </a:tr>
            </a:tbl>
          </a:graphicData>
        </a:graphic>
      </p:graphicFrame>
    </p:spTree>
    <p:extLst>
      <p:ext uri="{BB962C8B-B14F-4D97-AF65-F5344CB8AC3E}">
        <p14:creationId xmlns:p14="http://schemas.microsoft.com/office/powerpoint/2010/main" val="369686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6" name="Group 15">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17"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7FF27A4-D6B2-46FF-A3A9-D0919155E1CA}"/>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a:solidFill>
                  <a:schemeClr val="tx1"/>
                </a:solidFill>
              </a:rPr>
              <a:t>Puño en Alto</a:t>
            </a:r>
          </a:p>
        </p:txBody>
      </p:sp>
      <p:pic>
        <p:nvPicPr>
          <p:cNvPr id="7" name="Imagen 6">
            <a:extLst>
              <a:ext uri="{FF2B5EF4-FFF2-40B4-BE49-F238E27FC236}">
                <a16:creationId xmlns:a16="http://schemas.microsoft.com/office/drawing/2014/main" id="{040CC772-1F33-4452-B8A0-D33F41B3B141}"/>
              </a:ext>
            </a:extLst>
          </p:cNvPr>
          <p:cNvPicPr>
            <a:picLocks noChangeAspect="1"/>
          </p:cNvPicPr>
          <p:nvPr/>
        </p:nvPicPr>
        <p:blipFill>
          <a:blip r:embed="rId2"/>
          <a:stretch>
            <a:fillRect/>
          </a:stretch>
        </p:blipFill>
        <p:spPr>
          <a:xfrm>
            <a:off x="635458" y="675660"/>
            <a:ext cx="3531576" cy="3531576"/>
          </a:xfrm>
          <a:prstGeom prst="roundRect">
            <a:avLst>
              <a:gd name="adj" fmla="val 3876"/>
            </a:avLst>
          </a:prstGeom>
          <a:ln>
            <a:solidFill>
              <a:schemeClr val="accent1"/>
            </a:solidFill>
          </a:ln>
          <a:effectLst/>
        </p:spPr>
      </p:pic>
      <p:pic>
        <p:nvPicPr>
          <p:cNvPr id="5" name="Marcador de contenido 4">
            <a:extLst>
              <a:ext uri="{FF2B5EF4-FFF2-40B4-BE49-F238E27FC236}">
                <a16:creationId xmlns:a16="http://schemas.microsoft.com/office/drawing/2014/main" id="{D311D753-77E7-49D1-B671-755D80DF2116}"/>
              </a:ext>
            </a:extLst>
          </p:cNvPr>
          <p:cNvPicPr>
            <a:picLocks noGrp="1" noChangeAspect="1"/>
          </p:cNvPicPr>
          <p:nvPr>
            <p:ph idx="1"/>
          </p:nvPr>
        </p:nvPicPr>
        <p:blipFill>
          <a:blip r:embed="rId3"/>
          <a:stretch>
            <a:fillRect/>
          </a:stretch>
        </p:blipFill>
        <p:spPr>
          <a:xfrm>
            <a:off x="4324155" y="675660"/>
            <a:ext cx="3531576" cy="3531576"/>
          </a:xfrm>
          <a:prstGeom prst="roundRect">
            <a:avLst>
              <a:gd name="adj" fmla="val 3876"/>
            </a:avLst>
          </a:prstGeom>
          <a:ln>
            <a:solidFill>
              <a:schemeClr val="accent1"/>
            </a:solidFill>
          </a:ln>
          <a:effectLst/>
        </p:spPr>
      </p:pic>
      <p:pic>
        <p:nvPicPr>
          <p:cNvPr id="9" name="Imagen 8" descr="Texto, Calendario&#10;&#10;Descripción generada automáticamente">
            <a:extLst>
              <a:ext uri="{FF2B5EF4-FFF2-40B4-BE49-F238E27FC236}">
                <a16:creationId xmlns:a16="http://schemas.microsoft.com/office/drawing/2014/main" id="{F3420B60-86F0-4A51-80C1-CAC536A50A05}"/>
              </a:ext>
            </a:extLst>
          </p:cNvPr>
          <p:cNvPicPr>
            <a:picLocks noChangeAspect="1"/>
          </p:cNvPicPr>
          <p:nvPr/>
        </p:nvPicPr>
        <p:blipFill>
          <a:blip r:embed="rId4"/>
          <a:stretch>
            <a:fillRect/>
          </a:stretch>
        </p:blipFill>
        <p:spPr>
          <a:xfrm>
            <a:off x="8020344" y="675660"/>
            <a:ext cx="3531576" cy="35315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0171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DEBD58C3-3663-4EAF-AE75-1379CFC53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Marcador de contenido 4" descr="Texto&#10;&#10;Descripción generada automáticamente">
            <a:extLst>
              <a:ext uri="{FF2B5EF4-FFF2-40B4-BE49-F238E27FC236}">
                <a16:creationId xmlns:a16="http://schemas.microsoft.com/office/drawing/2014/main" id="{DE1698A8-0C58-4A6D-A053-CDEE09D86699}"/>
              </a:ext>
            </a:extLst>
          </p:cNvPr>
          <p:cNvPicPr>
            <a:picLocks noGrp="1" noChangeAspect="1"/>
          </p:cNvPicPr>
          <p:nvPr>
            <p:ph idx="1"/>
          </p:nvPr>
        </p:nvPicPr>
        <p:blipFill rotWithShape="1">
          <a:blip r:embed="rId2"/>
          <a:srcRect r="7910" b="-2"/>
          <a:stretch/>
        </p:blipFill>
        <p:spPr>
          <a:xfrm>
            <a:off x="8841964" y="10"/>
            <a:ext cx="3350030" cy="4547283"/>
          </a:xfrm>
          <a:prstGeom prst="rect">
            <a:avLst/>
          </a:prstGeom>
        </p:spPr>
      </p:pic>
      <p:pic>
        <p:nvPicPr>
          <p:cNvPr id="11" name="Imagen 10">
            <a:extLst>
              <a:ext uri="{FF2B5EF4-FFF2-40B4-BE49-F238E27FC236}">
                <a16:creationId xmlns:a16="http://schemas.microsoft.com/office/drawing/2014/main" id="{2FB48A6D-E5BD-418E-9260-70CA974A66CE}"/>
              </a:ext>
            </a:extLst>
          </p:cNvPr>
          <p:cNvPicPr>
            <a:picLocks noChangeAspect="1"/>
          </p:cNvPicPr>
          <p:nvPr/>
        </p:nvPicPr>
        <p:blipFill rotWithShape="1">
          <a:blip r:embed="rId3"/>
          <a:srcRect l="17004" r="14241" b="-1"/>
          <a:stretch/>
        </p:blipFill>
        <p:spPr>
          <a:xfrm>
            <a:off x="5791894" y="10"/>
            <a:ext cx="3357445" cy="4883271"/>
          </a:xfrm>
          <a:custGeom>
            <a:avLst/>
            <a:gdLst/>
            <a:ahLst/>
            <a:cxnLst/>
            <a:rect l="l" t="t" r="r" b="b"/>
            <a:pathLst>
              <a:path w="3357445" h="4883281">
                <a:moveTo>
                  <a:pt x="0" y="0"/>
                </a:moveTo>
                <a:lnTo>
                  <a:pt x="3044178" y="0"/>
                </a:lnTo>
                <a:lnTo>
                  <a:pt x="3357445" y="0"/>
                </a:lnTo>
                <a:lnTo>
                  <a:pt x="3357445" y="2014600"/>
                </a:lnTo>
                <a:lnTo>
                  <a:pt x="3109183" y="2373182"/>
                </a:lnTo>
                <a:lnTo>
                  <a:pt x="3106253" y="2381649"/>
                </a:lnTo>
                <a:lnTo>
                  <a:pt x="3101856" y="2394349"/>
                </a:lnTo>
                <a:lnTo>
                  <a:pt x="3097460" y="2407048"/>
                </a:lnTo>
                <a:lnTo>
                  <a:pt x="3097460" y="2417632"/>
                </a:lnTo>
                <a:lnTo>
                  <a:pt x="3097460" y="2430332"/>
                </a:lnTo>
                <a:lnTo>
                  <a:pt x="3101856" y="2440915"/>
                </a:lnTo>
                <a:lnTo>
                  <a:pt x="3106253" y="2453615"/>
                </a:lnTo>
                <a:lnTo>
                  <a:pt x="3109183" y="2462082"/>
                </a:lnTo>
                <a:lnTo>
                  <a:pt x="3357445" y="2820664"/>
                </a:lnTo>
                <a:lnTo>
                  <a:pt x="3357445" y="4883281"/>
                </a:lnTo>
                <a:lnTo>
                  <a:pt x="3044178" y="4883281"/>
                </a:lnTo>
                <a:lnTo>
                  <a:pt x="0" y="4883281"/>
                </a:lnTo>
                <a:close/>
              </a:path>
            </a:pathLst>
          </a:custGeom>
          <a:ln w="12700">
            <a:solidFill>
              <a:schemeClr val="tx1"/>
            </a:solidFill>
          </a:ln>
        </p:spPr>
      </p:pic>
      <p:pic>
        <p:nvPicPr>
          <p:cNvPr id="9" name="Imagen 8" descr="Imagen que contiene Calendario&#10;&#10;Descripción generada automáticamente">
            <a:extLst>
              <a:ext uri="{FF2B5EF4-FFF2-40B4-BE49-F238E27FC236}">
                <a16:creationId xmlns:a16="http://schemas.microsoft.com/office/drawing/2014/main" id="{36241697-2E9A-4E22-87EE-BDF4BA050CE9}"/>
              </a:ext>
            </a:extLst>
          </p:cNvPr>
          <p:cNvPicPr>
            <a:picLocks noChangeAspect="1"/>
          </p:cNvPicPr>
          <p:nvPr/>
        </p:nvPicPr>
        <p:blipFill rotWithShape="1">
          <a:blip r:embed="rId4"/>
          <a:srcRect l="19118" r="12127" b="-2"/>
          <a:stretch/>
        </p:blipFill>
        <p:spPr>
          <a:xfrm>
            <a:off x="2741343" y="-1911"/>
            <a:ext cx="3357445" cy="4883281"/>
          </a:xfrm>
          <a:custGeom>
            <a:avLst/>
            <a:gdLst/>
            <a:ahLst/>
            <a:cxnLst/>
            <a:rect l="l" t="t" r="r" b="b"/>
            <a:pathLst>
              <a:path w="3357445" h="4883281">
                <a:moveTo>
                  <a:pt x="0" y="0"/>
                </a:moveTo>
                <a:lnTo>
                  <a:pt x="3044178" y="0"/>
                </a:lnTo>
                <a:lnTo>
                  <a:pt x="3357445" y="0"/>
                </a:lnTo>
                <a:lnTo>
                  <a:pt x="3357445" y="2014600"/>
                </a:lnTo>
                <a:lnTo>
                  <a:pt x="3109183" y="2373182"/>
                </a:lnTo>
                <a:lnTo>
                  <a:pt x="3106253" y="2381649"/>
                </a:lnTo>
                <a:lnTo>
                  <a:pt x="3101856" y="2394349"/>
                </a:lnTo>
                <a:lnTo>
                  <a:pt x="3097460" y="2407048"/>
                </a:lnTo>
                <a:lnTo>
                  <a:pt x="3097460" y="2417632"/>
                </a:lnTo>
                <a:lnTo>
                  <a:pt x="3097460" y="2430332"/>
                </a:lnTo>
                <a:lnTo>
                  <a:pt x="3101856" y="2440915"/>
                </a:lnTo>
                <a:lnTo>
                  <a:pt x="3106253" y="2453615"/>
                </a:lnTo>
                <a:lnTo>
                  <a:pt x="3109183" y="2462082"/>
                </a:lnTo>
                <a:lnTo>
                  <a:pt x="3357445" y="2820664"/>
                </a:lnTo>
                <a:lnTo>
                  <a:pt x="3357445" y="4883281"/>
                </a:lnTo>
                <a:lnTo>
                  <a:pt x="3044178" y="4883281"/>
                </a:lnTo>
                <a:lnTo>
                  <a:pt x="0" y="4883281"/>
                </a:lnTo>
                <a:close/>
              </a:path>
            </a:pathLst>
          </a:custGeom>
          <a:ln w="12700">
            <a:solidFill>
              <a:schemeClr val="tx1"/>
            </a:solidFill>
          </a:ln>
        </p:spPr>
      </p:pic>
      <p:pic>
        <p:nvPicPr>
          <p:cNvPr id="7" name="Imagen 6">
            <a:extLst>
              <a:ext uri="{FF2B5EF4-FFF2-40B4-BE49-F238E27FC236}">
                <a16:creationId xmlns:a16="http://schemas.microsoft.com/office/drawing/2014/main" id="{2F5C68D0-6D6A-4264-8EE3-5FE25D1A743D}"/>
              </a:ext>
            </a:extLst>
          </p:cNvPr>
          <p:cNvPicPr>
            <a:picLocks noChangeAspect="1"/>
          </p:cNvPicPr>
          <p:nvPr/>
        </p:nvPicPr>
        <p:blipFill rotWithShape="1">
          <a:blip r:embed="rId5"/>
          <a:srcRect r="21650" b="-1"/>
          <a:stretch/>
        </p:blipFill>
        <p:spPr>
          <a:xfrm>
            <a:off x="3" y="10"/>
            <a:ext cx="3060775" cy="4883271"/>
          </a:xfrm>
          <a:custGeom>
            <a:avLst/>
            <a:gdLst/>
            <a:ahLst/>
            <a:cxnLst/>
            <a:rect l="l" t="t" r="r" b="b"/>
            <a:pathLst>
              <a:path w="3060775" h="4883281">
                <a:moveTo>
                  <a:pt x="0" y="0"/>
                </a:moveTo>
                <a:lnTo>
                  <a:pt x="3060775" y="0"/>
                </a:lnTo>
                <a:lnTo>
                  <a:pt x="3060775" y="2014600"/>
                </a:lnTo>
                <a:lnTo>
                  <a:pt x="2812513" y="2373182"/>
                </a:lnTo>
                <a:lnTo>
                  <a:pt x="2809583" y="2381649"/>
                </a:lnTo>
                <a:lnTo>
                  <a:pt x="2805186" y="2394349"/>
                </a:lnTo>
                <a:lnTo>
                  <a:pt x="2800790" y="2407048"/>
                </a:lnTo>
                <a:lnTo>
                  <a:pt x="2800790" y="2417632"/>
                </a:lnTo>
                <a:lnTo>
                  <a:pt x="2800790" y="2430332"/>
                </a:lnTo>
                <a:lnTo>
                  <a:pt x="2805186" y="2440915"/>
                </a:lnTo>
                <a:lnTo>
                  <a:pt x="2809583" y="2453615"/>
                </a:lnTo>
                <a:lnTo>
                  <a:pt x="2812513" y="2462082"/>
                </a:lnTo>
                <a:lnTo>
                  <a:pt x="3060775" y="2820664"/>
                </a:lnTo>
                <a:lnTo>
                  <a:pt x="3060775" y="4883281"/>
                </a:lnTo>
                <a:lnTo>
                  <a:pt x="0" y="4883281"/>
                </a:lnTo>
                <a:close/>
              </a:path>
            </a:pathLst>
          </a:custGeom>
          <a:ln w="12700">
            <a:solidFill>
              <a:schemeClr val="tx1"/>
            </a:solidFill>
          </a:ln>
        </p:spPr>
      </p:pic>
      <p:sp>
        <p:nvSpPr>
          <p:cNvPr id="18" name="Rectangle 17">
            <a:extLst>
              <a:ext uri="{FF2B5EF4-FFF2-40B4-BE49-F238E27FC236}">
                <a16:creationId xmlns:a16="http://schemas.microsoft.com/office/drawing/2014/main" id="{820C8040-041C-45D3-9606-AC5648A36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14215D-1BE1-44A7-B48B-EB2D5BC6CAD0}"/>
              </a:ext>
            </a:extLst>
          </p:cNvPr>
          <p:cNvSpPr>
            <a:spLocks noGrp="1"/>
          </p:cNvSpPr>
          <p:nvPr>
            <p:ph type="title"/>
          </p:nvPr>
        </p:nvSpPr>
        <p:spPr>
          <a:xfrm>
            <a:off x="812788" y="4836902"/>
            <a:ext cx="10572000" cy="779529"/>
          </a:xfrm>
          <a:effectLst/>
        </p:spPr>
        <p:txBody>
          <a:bodyPr vert="horz" lIns="91440" tIns="45720" rIns="91440" bIns="45720" rtlCol="0" anchor="b">
            <a:normAutofit/>
          </a:bodyPr>
          <a:lstStyle/>
          <a:p>
            <a:r>
              <a:rPr lang="en-US">
                <a:solidFill>
                  <a:schemeClr val="tx1"/>
                </a:solidFill>
              </a:rPr>
              <a:t>Comunidades</a:t>
            </a:r>
          </a:p>
        </p:txBody>
      </p:sp>
    </p:spTree>
    <p:extLst>
      <p:ext uri="{BB962C8B-B14F-4D97-AF65-F5344CB8AC3E}">
        <p14:creationId xmlns:p14="http://schemas.microsoft.com/office/powerpoint/2010/main" val="45802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3DAF7B3-CA5D-4D4E-A58B-1D1DBB592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D96CEB2-6276-4D9F-A58D-50C03B63F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Texto&#10;&#10;Descripción generada automáticamente">
            <a:extLst>
              <a:ext uri="{FF2B5EF4-FFF2-40B4-BE49-F238E27FC236}">
                <a16:creationId xmlns:a16="http://schemas.microsoft.com/office/drawing/2014/main" id="{AB50DCB5-EA36-498B-A5AB-EAA301A4FBD9}"/>
              </a:ext>
            </a:extLst>
          </p:cNvPr>
          <p:cNvPicPr>
            <a:picLocks noChangeAspect="1"/>
          </p:cNvPicPr>
          <p:nvPr/>
        </p:nvPicPr>
        <p:blipFill rotWithShape="1">
          <a:blip r:embed="rId2"/>
          <a:srcRect r="-1" b="4209"/>
          <a:stretch/>
        </p:blipFill>
        <p:spPr>
          <a:xfrm>
            <a:off x="20" y="10"/>
            <a:ext cx="4013178" cy="4805245"/>
          </a:xfrm>
          <a:prstGeom prst="rect">
            <a:avLst/>
          </a:prstGeom>
        </p:spPr>
      </p:pic>
      <p:pic>
        <p:nvPicPr>
          <p:cNvPr id="5" name="Marcador de contenido 4">
            <a:extLst>
              <a:ext uri="{FF2B5EF4-FFF2-40B4-BE49-F238E27FC236}">
                <a16:creationId xmlns:a16="http://schemas.microsoft.com/office/drawing/2014/main" id="{75A50980-6DEA-4E4A-934D-6AD608A58407}"/>
              </a:ext>
            </a:extLst>
          </p:cNvPr>
          <p:cNvPicPr>
            <a:picLocks noGrp="1" noChangeAspect="1"/>
          </p:cNvPicPr>
          <p:nvPr>
            <p:ph idx="1"/>
          </p:nvPr>
        </p:nvPicPr>
        <p:blipFill rotWithShape="1">
          <a:blip r:embed="rId3"/>
          <a:srcRect l="17835" r="13352" b="3"/>
          <a:stretch/>
        </p:blipFill>
        <p:spPr>
          <a:xfrm>
            <a:off x="4013201" y="-12278"/>
            <a:ext cx="4163148" cy="4537371"/>
          </a:xfrm>
          <a:prstGeom prst="rect">
            <a:avLst/>
          </a:prstGeom>
        </p:spPr>
      </p:pic>
      <p:pic>
        <p:nvPicPr>
          <p:cNvPr id="9" name="Imagen 8" descr="Imagen que contiene firmar, agua, grande, sostener&#10;&#10;Descripción generada automáticamente">
            <a:extLst>
              <a:ext uri="{FF2B5EF4-FFF2-40B4-BE49-F238E27FC236}">
                <a16:creationId xmlns:a16="http://schemas.microsoft.com/office/drawing/2014/main" id="{CBD7450F-F72E-4B33-ABA3-606CEE11DE8B}"/>
              </a:ext>
            </a:extLst>
          </p:cNvPr>
          <p:cNvPicPr>
            <a:picLocks noChangeAspect="1"/>
          </p:cNvPicPr>
          <p:nvPr/>
        </p:nvPicPr>
        <p:blipFill rotWithShape="1">
          <a:blip r:embed="rId4"/>
          <a:srcRect t="4841" r="1" b="4766"/>
          <a:stretch/>
        </p:blipFill>
        <p:spPr>
          <a:xfrm>
            <a:off x="8176352" y="-1"/>
            <a:ext cx="4015645" cy="4537371"/>
          </a:xfrm>
          <a:prstGeom prst="rect">
            <a:avLst/>
          </a:prstGeom>
        </p:spPr>
      </p:pic>
      <p:sp>
        <p:nvSpPr>
          <p:cNvPr id="18" name="Freeform 18">
            <a:extLst>
              <a:ext uri="{FF2B5EF4-FFF2-40B4-BE49-F238E27FC236}">
                <a16:creationId xmlns:a16="http://schemas.microsoft.com/office/drawing/2014/main" id="{F161F996-D85D-4D74-BC7B-B1E4919E8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7D53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5FE978-38E5-40DD-B462-23A747284819}"/>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a:solidFill>
                  <a:schemeClr val="tx1"/>
                </a:solidFill>
              </a:rPr>
              <a:t>Ojo ensangrentado </a:t>
            </a:r>
          </a:p>
        </p:txBody>
      </p:sp>
    </p:spTree>
    <p:extLst>
      <p:ext uri="{BB962C8B-B14F-4D97-AF65-F5344CB8AC3E}">
        <p14:creationId xmlns:p14="http://schemas.microsoft.com/office/powerpoint/2010/main" val="3215703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63DAF7B3-CA5D-4D4E-A58B-1D1DBB592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D96CEB2-6276-4D9F-A58D-50C03B63F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Texto&#10;&#10;Descripción generada automáticamente">
            <a:extLst>
              <a:ext uri="{FF2B5EF4-FFF2-40B4-BE49-F238E27FC236}">
                <a16:creationId xmlns:a16="http://schemas.microsoft.com/office/drawing/2014/main" id="{3AB853F3-F53D-412F-B996-824739FCFA7E}"/>
              </a:ext>
            </a:extLst>
          </p:cNvPr>
          <p:cNvPicPr>
            <a:picLocks noChangeAspect="1"/>
          </p:cNvPicPr>
          <p:nvPr/>
        </p:nvPicPr>
        <p:blipFill rotWithShape="1">
          <a:blip r:embed="rId2"/>
          <a:srcRect t="2714" r="-2" b="-2"/>
          <a:stretch/>
        </p:blipFill>
        <p:spPr>
          <a:xfrm>
            <a:off x="20" y="10"/>
            <a:ext cx="4013178" cy="4805245"/>
          </a:xfrm>
          <a:prstGeom prst="rect">
            <a:avLst/>
          </a:prstGeom>
        </p:spPr>
      </p:pic>
      <p:pic>
        <p:nvPicPr>
          <p:cNvPr id="7" name="Imagen 6" descr="Imagen que contiene texto, reloj, firmar, grande&#10;&#10;Descripción generada automáticamente">
            <a:extLst>
              <a:ext uri="{FF2B5EF4-FFF2-40B4-BE49-F238E27FC236}">
                <a16:creationId xmlns:a16="http://schemas.microsoft.com/office/drawing/2014/main" id="{59B662DA-917C-4583-BEB0-67E9247F8285}"/>
              </a:ext>
            </a:extLst>
          </p:cNvPr>
          <p:cNvPicPr>
            <a:picLocks noChangeAspect="1"/>
          </p:cNvPicPr>
          <p:nvPr/>
        </p:nvPicPr>
        <p:blipFill rotWithShape="1">
          <a:blip r:embed="rId3"/>
          <a:srcRect l="3908" r="4336" b="-4"/>
          <a:stretch/>
        </p:blipFill>
        <p:spPr>
          <a:xfrm>
            <a:off x="4013201" y="-12278"/>
            <a:ext cx="4163148" cy="4537371"/>
          </a:xfrm>
          <a:prstGeom prst="rect">
            <a:avLst/>
          </a:prstGeom>
        </p:spPr>
      </p:pic>
      <p:pic>
        <p:nvPicPr>
          <p:cNvPr id="5" name="Marcador de contenido 4" descr="Imagen que contiene Logotipo&#10;&#10;Descripción generada automáticamente">
            <a:extLst>
              <a:ext uri="{FF2B5EF4-FFF2-40B4-BE49-F238E27FC236}">
                <a16:creationId xmlns:a16="http://schemas.microsoft.com/office/drawing/2014/main" id="{A5C77E9C-B2A8-4EC6-9C34-A972DC6906BE}"/>
              </a:ext>
            </a:extLst>
          </p:cNvPr>
          <p:cNvPicPr>
            <a:picLocks noGrp="1" noChangeAspect="1"/>
          </p:cNvPicPr>
          <p:nvPr>
            <p:ph idx="1"/>
          </p:nvPr>
        </p:nvPicPr>
        <p:blipFill rotWithShape="1">
          <a:blip r:embed="rId4"/>
          <a:srcRect l="8017" r="3478" b="-4"/>
          <a:stretch/>
        </p:blipFill>
        <p:spPr>
          <a:xfrm>
            <a:off x="8176352" y="-1"/>
            <a:ext cx="4015645" cy="4537371"/>
          </a:xfrm>
          <a:prstGeom prst="rect">
            <a:avLst/>
          </a:prstGeom>
        </p:spPr>
      </p:pic>
      <p:sp>
        <p:nvSpPr>
          <p:cNvPr id="18" name="Freeform 18">
            <a:extLst>
              <a:ext uri="{FF2B5EF4-FFF2-40B4-BE49-F238E27FC236}">
                <a16:creationId xmlns:a16="http://schemas.microsoft.com/office/drawing/2014/main" id="{F161F996-D85D-4D74-BC7B-B1E4919E8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32664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4C79A2-084D-4CD4-B103-1879EF275007}"/>
              </a:ext>
            </a:extLst>
          </p:cNvPr>
          <p:cNvSpPr>
            <a:spLocks noGrp="1"/>
          </p:cNvSpPr>
          <p:nvPr>
            <p:ph type="title"/>
          </p:nvPr>
        </p:nvSpPr>
        <p:spPr>
          <a:xfrm>
            <a:off x="810001" y="4817533"/>
            <a:ext cx="10572000" cy="779529"/>
          </a:xfrm>
          <a:effectLst/>
        </p:spPr>
        <p:txBody>
          <a:bodyPr vert="horz" lIns="91440" tIns="45720" rIns="91440" bIns="45720" rtlCol="0" anchor="b">
            <a:normAutofit/>
          </a:bodyPr>
          <a:lstStyle/>
          <a:p>
            <a:r>
              <a:rPr lang="en-US">
                <a:solidFill>
                  <a:schemeClr val="tx1"/>
                </a:solidFill>
              </a:rPr>
              <a:t>Estrella de 5 puntos</a:t>
            </a:r>
          </a:p>
        </p:txBody>
      </p:sp>
    </p:spTree>
    <p:extLst>
      <p:ext uri="{BB962C8B-B14F-4D97-AF65-F5344CB8AC3E}">
        <p14:creationId xmlns:p14="http://schemas.microsoft.com/office/powerpoint/2010/main" val="138014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26CAE-CB6E-4407-86BE-5450DE33D624}"/>
              </a:ext>
            </a:extLst>
          </p:cNvPr>
          <p:cNvSpPr>
            <a:spLocks noGrp="1"/>
          </p:cNvSpPr>
          <p:nvPr>
            <p:ph type="title"/>
          </p:nvPr>
        </p:nvSpPr>
        <p:spPr/>
        <p:txBody>
          <a:bodyPr/>
          <a:lstStyle/>
          <a:p>
            <a:r>
              <a:rPr lang="es-CL" dirty="0"/>
              <a:t>Símbolos de identificación </a:t>
            </a:r>
          </a:p>
        </p:txBody>
      </p:sp>
      <p:pic>
        <p:nvPicPr>
          <p:cNvPr id="5" name="Marcador de contenido 4" descr="Forma, Círculo&#10;&#10;Descripción generada automáticamente">
            <a:extLst>
              <a:ext uri="{FF2B5EF4-FFF2-40B4-BE49-F238E27FC236}">
                <a16:creationId xmlns:a16="http://schemas.microsoft.com/office/drawing/2014/main" id="{7B24A42F-65D3-4A7D-B1B7-35681B4A8E34}"/>
              </a:ext>
            </a:extLst>
          </p:cNvPr>
          <p:cNvPicPr>
            <a:picLocks noGrp="1" noChangeAspect="1"/>
          </p:cNvPicPr>
          <p:nvPr>
            <p:ph idx="1"/>
          </p:nvPr>
        </p:nvPicPr>
        <p:blipFill>
          <a:blip r:embed="rId2"/>
          <a:stretch>
            <a:fillRect/>
          </a:stretch>
        </p:blipFill>
        <p:spPr>
          <a:xfrm>
            <a:off x="1132549" y="2117501"/>
            <a:ext cx="1970192" cy="1939188"/>
          </a:xfrm>
        </p:spPr>
      </p:pic>
      <p:pic>
        <p:nvPicPr>
          <p:cNvPr id="7" name="Imagen 6" descr="Diagrama&#10;&#10;Descripción generada automáticamente">
            <a:extLst>
              <a:ext uri="{FF2B5EF4-FFF2-40B4-BE49-F238E27FC236}">
                <a16:creationId xmlns:a16="http://schemas.microsoft.com/office/drawing/2014/main" id="{A522100C-DA72-4BDC-83EC-D1B42B7CDC8D}"/>
              </a:ext>
            </a:extLst>
          </p:cNvPr>
          <p:cNvPicPr>
            <a:picLocks noChangeAspect="1"/>
          </p:cNvPicPr>
          <p:nvPr/>
        </p:nvPicPr>
        <p:blipFill rotWithShape="1">
          <a:blip r:embed="rId3"/>
          <a:srcRect l="3554" t="16365" r="5852" b="20903"/>
          <a:stretch/>
        </p:blipFill>
        <p:spPr>
          <a:xfrm>
            <a:off x="9205357" y="2070578"/>
            <a:ext cx="2176641" cy="2073068"/>
          </a:xfrm>
          <a:prstGeom prst="rect">
            <a:avLst/>
          </a:prstGeom>
        </p:spPr>
      </p:pic>
      <p:pic>
        <p:nvPicPr>
          <p:cNvPr id="9" name="Imagen 8" descr="Diagrama&#10;&#10;Descripción generada automáticamente">
            <a:extLst>
              <a:ext uri="{FF2B5EF4-FFF2-40B4-BE49-F238E27FC236}">
                <a16:creationId xmlns:a16="http://schemas.microsoft.com/office/drawing/2014/main" id="{8246087F-DE2D-4882-BED0-6DBD273E7324}"/>
              </a:ext>
            </a:extLst>
          </p:cNvPr>
          <p:cNvPicPr>
            <a:picLocks noChangeAspect="1"/>
          </p:cNvPicPr>
          <p:nvPr/>
        </p:nvPicPr>
        <p:blipFill>
          <a:blip r:embed="rId4"/>
          <a:stretch>
            <a:fillRect/>
          </a:stretch>
        </p:blipFill>
        <p:spPr>
          <a:xfrm>
            <a:off x="3495766" y="2096576"/>
            <a:ext cx="1955537" cy="1955537"/>
          </a:xfrm>
          <a:prstGeom prst="rect">
            <a:avLst/>
          </a:prstGeom>
        </p:spPr>
      </p:pic>
      <p:pic>
        <p:nvPicPr>
          <p:cNvPr id="11" name="Imagen 10" descr="Imagen que contiene Logotipo&#10;&#10;Descripción generada automáticamente">
            <a:extLst>
              <a:ext uri="{FF2B5EF4-FFF2-40B4-BE49-F238E27FC236}">
                <a16:creationId xmlns:a16="http://schemas.microsoft.com/office/drawing/2014/main" id="{15001DD3-8FAE-460F-8559-51808706960E}"/>
              </a:ext>
            </a:extLst>
          </p:cNvPr>
          <p:cNvPicPr>
            <a:picLocks noChangeAspect="1"/>
          </p:cNvPicPr>
          <p:nvPr/>
        </p:nvPicPr>
        <p:blipFill>
          <a:blip r:embed="rId5"/>
          <a:stretch>
            <a:fillRect/>
          </a:stretch>
        </p:blipFill>
        <p:spPr>
          <a:xfrm>
            <a:off x="7182577" y="4412003"/>
            <a:ext cx="2226161" cy="2226161"/>
          </a:xfrm>
          <a:prstGeom prst="rect">
            <a:avLst/>
          </a:prstGeom>
        </p:spPr>
      </p:pic>
      <p:pic>
        <p:nvPicPr>
          <p:cNvPr id="13" name="Imagen 12" descr="Imagen que contiene Logotipo&#10;&#10;Descripción generada automáticamente">
            <a:extLst>
              <a:ext uri="{FF2B5EF4-FFF2-40B4-BE49-F238E27FC236}">
                <a16:creationId xmlns:a16="http://schemas.microsoft.com/office/drawing/2014/main" id="{034C14A0-5EBD-4B2B-9164-D8AC3C5A1FD2}"/>
              </a:ext>
            </a:extLst>
          </p:cNvPr>
          <p:cNvPicPr>
            <a:picLocks noChangeAspect="1"/>
          </p:cNvPicPr>
          <p:nvPr/>
        </p:nvPicPr>
        <p:blipFill>
          <a:blip r:embed="rId6"/>
          <a:stretch>
            <a:fillRect/>
          </a:stretch>
        </p:blipFill>
        <p:spPr>
          <a:xfrm>
            <a:off x="126583" y="4369367"/>
            <a:ext cx="2226161" cy="2226161"/>
          </a:xfrm>
          <a:prstGeom prst="rect">
            <a:avLst/>
          </a:prstGeom>
        </p:spPr>
      </p:pic>
      <p:pic>
        <p:nvPicPr>
          <p:cNvPr id="15" name="Imagen 14" descr="Imagen que contiene estante, libro, foto, grande&#10;&#10;Descripción generada automáticamente">
            <a:extLst>
              <a:ext uri="{FF2B5EF4-FFF2-40B4-BE49-F238E27FC236}">
                <a16:creationId xmlns:a16="http://schemas.microsoft.com/office/drawing/2014/main" id="{4548AAD1-0560-4211-B838-BE7BC4A9571B}"/>
              </a:ext>
            </a:extLst>
          </p:cNvPr>
          <p:cNvPicPr>
            <a:picLocks noChangeAspect="1"/>
          </p:cNvPicPr>
          <p:nvPr/>
        </p:nvPicPr>
        <p:blipFill>
          <a:blip r:embed="rId7"/>
          <a:stretch>
            <a:fillRect/>
          </a:stretch>
        </p:blipFill>
        <p:spPr>
          <a:xfrm>
            <a:off x="2431412" y="4350294"/>
            <a:ext cx="2349582" cy="2349582"/>
          </a:xfrm>
          <a:prstGeom prst="rect">
            <a:avLst/>
          </a:prstGeom>
        </p:spPr>
      </p:pic>
      <p:pic>
        <p:nvPicPr>
          <p:cNvPr id="17" name="Imagen 16">
            <a:extLst>
              <a:ext uri="{FF2B5EF4-FFF2-40B4-BE49-F238E27FC236}">
                <a16:creationId xmlns:a16="http://schemas.microsoft.com/office/drawing/2014/main" id="{9A6E968F-75F0-4ABF-9714-61E7FFBFAFED}"/>
              </a:ext>
            </a:extLst>
          </p:cNvPr>
          <p:cNvPicPr>
            <a:picLocks noChangeAspect="1"/>
          </p:cNvPicPr>
          <p:nvPr/>
        </p:nvPicPr>
        <p:blipFill>
          <a:blip r:embed="rId8"/>
          <a:stretch>
            <a:fillRect/>
          </a:stretch>
        </p:blipFill>
        <p:spPr>
          <a:xfrm>
            <a:off x="4859662" y="4402961"/>
            <a:ext cx="2244247" cy="2244247"/>
          </a:xfrm>
          <a:prstGeom prst="rect">
            <a:avLst/>
          </a:prstGeom>
        </p:spPr>
      </p:pic>
      <p:pic>
        <p:nvPicPr>
          <p:cNvPr id="19" name="Imagen 18" descr="Imagen que contiene foto, mujer&#10;&#10;Descripción generada automáticamente">
            <a:extLst>
              <a:ext uri="{FF2B5EF4-FFF2-40B4-BE49-F238E27FC236}">
                <a16:creationId xmlns:a16="http://schemas.microsoft.com/office/drawing/2014/main" id="{86EDFCA9-02FC-443F-956A-06B6078A50CC}"/>
              </a:ext>
            </a:extLst>
          </p:cNvPr>
          <p:cNvPicPr>
            <a:picLocks noChangeAspect="1"/>
          </p:cNvPicPr>
          <p:nvPr/>
        </p:nvPicPr>
        <p:blipFill rotWithShape="1">
          <a:blip r:embed="rId9"/>
          <a:srcRect t="13912" b="12667"/>
          <a:stretch/>
        </p:blipFill>
        <p:spPr>
          <a:xfrm>
            <a:off x="6116375" y="2078238"/>
            <a:ext cx="2713439" cy="1992214"/>
          </a:xfrm>
          <a:prstGeom prst="rect">
            <a:avLst/>
          </a:prstGeom>
        </p:spPr>
      </p:pic>
      <p:pic>
        <p:nvPicPr>
          <p:cNvPr id="21" name="Imagen 20" descr="Imagen que contiene texto, libro, foto, firmar&#10;&#10;Descripción generada automáticamente">
            <a:extLst>
              <a:ext uri="{FF2B5EF4-FFF2-40B4-BE49-F238E27FC236}">
                <a16:creationId xmlns:a16="http://schemas.microsoft.com/office/drawing/2014/main" id="{26A31E1B-2AC7-404A-AC0A-D07C835B71CD}"/>
              </a:ext>
            </a:extLst>
          </p:cNvPr>
          <p:cNvPicPr>
            <a:picLocks noChangeAspect="1"/>
          </p:cNvPicPr>
          <p:nvPr/>
        </p:nvPicPr>
        <p:blipFill>
          <a:blip r:embed="rId10"/>
          <a:stretch>
            <a:fillRect/>
          </a:stretch>
        </p:blipFill>
        <p:spPr>
          <a:xfrm>
            <a:off x="9615865" y="4281261"/>
            <a:ext cx="2402372" cy="2402372"/>
          </a:xfrm>
          <a:prstGeom prst="rect">
            <a:avLst/>
          </a:prstGeom>
        </p:spPr>
      </p:pic>
    </p:spTree>
    <p:extLst>
      <p:ext uri="{BB962C8B-B14F-4D97-AF65-F5344CB8AC3E}">
        <p14:creationId xmlns:p14="http://schemas.microsoft.com/office/powerpoint/2010/main" val="3511750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49CAFBAF-2FD4-4C68-987D-A3A599BF595B}"/>
              </a:ext>
            </a:extLst>
          </p:cNvPr>
          <p:cNvSpPr>
            <a:spLocks noGrp="1"/>
          </p:cNvSpPr>
          <p:nvPr>
            <p:ph type="title"/>
          </p:nvPr>
        </p:nvSpPr>
        <p:spPr>
          <a:xfrm>
            <a:off x="451515" y="1734857"/>
            <a:ext cx="3765483" cy="3388287"/>
          </a:xfrm>
        </p:spPr>
        <p:txBody>
          <a:bodyPr anchor="ctr">
            <a:normAutofit/>
          </a:bodyPr>
          <a:lstStyle/>
          <a:p>
            <a:r>
              <a:rPr lang="es-CL" dirty="0"/>
              <a:t>Actores sociales que participan en el conflicto</a:t>
            </a:r>
          </a:p>
        </p:txBody>
      </p:sp>
      <p:sp>
        <p:nvSpPr>
          <p:cNvPr id="3" name="Marcador de contenido 2">
            <a:extLst>
              <a:ext uri="{FF2B5EF4-FFF2-40B4-BE49-F238E27FC236}">
                <a16:creationId xmlns:a16="http://schemas.microsoft.com/office/drawing/2014/main" id="{A556EF89-D37A-4FE4-A774-B19D4985CCDE}"/>
              </a:ext>
            </a:extLst>
          </p:cNvPr>
          <p:cNvSpPr>
            <a:spLocks noGrp="1"/>
          </p:cNvSpPr>
          <p:nvPr>
            <p:ph idx="1"/>
          </p:nvPr>
        </p:nvSpPr>
        <p:spPr>
          <a:xfrm>
            <a:off x="6008068" y="978993"/>
            <a:ext cx="5365218" cy="4900014"/>
          </a:xfrm>
          <a:effectLst/>
        </p:spPr>
        <p:txBody>
          <a:bodyPr>
            <a:normAutofit/>
          </a:bodyPr>
          <a:lstStyle/>
          <a:p>
            <a:r>
              <a:rPr lang="es-CL" dirty="0"/>
              <a:t>La comunidad representada y articulada según la organización de su barrio o población. Como también donde exista mayor afinidad política.</a:t>
            </a:r>
          </a:p>
          <a:p>
            <a:r>
              <a:rPr lang="es-CL" dirty="0"/>
              <a:t>El gobierno local, a través de las municipalidades y el gobierno central a través de la intendencia. </a:t>
            </a:r>
          </a:p>
          <a:p>
            <a:r>
              <a:rPr lang="es-CL" dirty="0"/>
              <a:t>Los consorcios de las principales industrias del conurbano, forestales, pesqueras, </a:t>
            </a:r>
            <a:r>
              <a:rPr lang="es-CL" dirty="0" err="1"/>
              <a:t>gasificadoras</a:t>
            </a:r>
            <a:r>
              <a:rPr lang="es-CL" dirty="0"/>
              <a:t>, etc. </a:t>
            </a:r>
          </a:p>
        </p:txBody>
      </p:sp>
    </p:spTree>
    <p:extLst>
      <p:ext uri="{BB962C8B-B14F-4D97-AF65-F5344CB8AC3E}">
        <p14:creationId xmlns:p14="http://schemas.microsoft.com/office/powerpoint/2010/main" val="77170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36E35-E755-4047-9AA8-A940EF75CDBC}"/>
              </a:ext>
            </a:extLst>
          </p:cNvPr>
          <p:cNvSpPr>
            <a:spLocks noGrp="1"/>
          </p:cNvSpPr>
          <p:nvPr>
            <p:ph type="title"/>
          </p:nvPr>
        </p:nvSpPr>
        <p:spPr/>
        <p:txBody>
          <a:bodyPr/>
          <a:lstStyle/>
          <a:p>
            <a:r>
              <a:rPr lang="es-CL" dirty="0"/>
              <a:t>Antecedentes de la revuelta. </a:t>
            </a:r>
          </a:p>
        </p:txBody>
      </p:sp>
      <p:sp>
        <p:nvSpPr>
          <p:cNvPr id="3" name="Marcador de contenido 2">
            <a:extLst>
              <a:ext uri="{FF2B5EF4-FFF2-40B4-BE49-F238E27FC236}">
                <a16:creationId xmlns:a16="http://schemas.microsoft.com/office/drawing/2014/main" id="{55EC11F9-E5A4-4047-8CA4-B0F2212C27B1}"/>
              </a:ext>
            </a:extLst>
          </p:cNvPr>
          <p:cNvSpPr>
            <a:spLocks noGrp="1"/>
          </p:cNvSpPr>
          <p:nvPr>
            <p:ph idx="1"/>
          </p:nvPr>
        </p:nvSpPr>
        <p:spPr/>
        <p:txBody>
          <a:bodyPr/>
          <a:lstStyle/>
          <a:p>
            <a:r>
              <a:rPr lang="es-CL" dirty="0"/>
              <a:t>Las organizaciones territoriales si bien nacen la mayoría después de las protestas del 19 de Octubre, existen conflictos previos que crearon un tejido social en las comunidades, especialmente por los proyectos extractivistas </a:t>
            </a:r>
          </a:p>
        </p:txBody>
      </p:sp>
    </p:spTree>
    <p:extLst>
      <p:ext uri="{BB962C8B-B14F-4D97-AF65-F5344CB8AC3E}">
        <p14:creationId xmlns:p14="http://schemas.microsoft.com/office/powerpoint/2010/main" val="271200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DEF1B6-CABC-4FE5-BBB0-98BACFAB0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62E3BF3A-2E2D-4D68-B8BF-7666A8CF5AC5}"/>
              </a:ext>
            </a:extLst>
          </p:cNvPr>
          <p:cNvPicPr>
            <a:picLocks noChangeAspect="1"/>
          </p:cNvPicPr>
          <p:nvPr/>
        </p:nvPicPr>
        <p:blipFill rotWithShape="1">
          <a:blip r:embed="rId2"/>
          <a:srcRect l="15672" r="37822" b="2"/>
          <a:stretch/>
        </p:blipFill>
        <p:spPr>
          <a:xfrm>
            <a:off x="5985393" y="-1"/>
            <a:ext cx="3312481" cy="3383279"/>
          </a:xfrm>
          <a:prstGeom prst="rect">
            <a:avLst/>
          </a:prstGeom>
        </p:spPr>
      </p:pic>
      <p:sp useBgFill="1">
        <p:nvSpPr>
          <p:cNvPr id="20" name="Freeform 9">
            <a:extLst>
              <a:ext uri="{FF2B5EF4-FFF2-40B4-BE49-F238E27FC236}">
                <a16:creationId xmlns:a16="http://schemas.microsoft.com/office/drawing/2014/main" id="{B48BE8E5-C0F4-4C06-9B14-3DD8C038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9ED6F5-A7AC-4E46-BCD2-E11092208783}"/>
              </a:ext>
            </a:extLst>
          </p:cNvPr>
          <p:cNvSpPr>
            <a:spLocks noGrp="1"/>
          </p:cNvSpPr>
          <p:nvPr>
            <p:ph type="title"/>
          </p:nvPr>
        </p:nvSpPr>
        <p:spPr>
          <a:xfrm>
            <a:off x="810000" y="447188"/>
            <a:ext cx="4930400" cy="1559412"/>
          </a:xfrm>
          <a:effectLst/>
        </p:spPr>
        <p:txBody>
          <a:bodyPr>
            <a:normAutofit fontScale="90000"/>
          </a:bodyPr>
          <a:lstStyle/>
          <a:p>
            <a:r>
              <a:rPr lang="es-CL" dirty="0">
                <a:solidFill>
                  <a:schemeClr val="tx1"/>
                </a:solidFill>
              </a:rPr>
              <a:t>Principales conflictos medioambientales	</a:t>
            </a:r>
          </a:p>
        </p:txBody>
      </p:sp>
      <p:sp>
        <p:nvSpPr>
          <p:cNvPr id="31" name="Content Placeholder 14">
            <a:extLst>
              <a:ext uri="{FF2B5EF4-FFF2-40B4-BE49-F238E27FC236}">
                <a16:creationId xmlns:a16="http://schemas.microsoft.com/office/drawing/2014/main" id="{6A848919-E99E-433E-AE1E-5D540F05EA47}"/>
              </a:ext>
            </a:extLst>
          </p:cNvPr>
          <p:cNvSpPr>
            <a:spLocks noGrp="1"/>
          </p:cNvSpPr>
          <p:nvPr>
            <p:ph idx="1"/>
          </p:nvPr>
        </p:nvSpPr>
        <p:spPr>
          <a:xfrm>
            <a:off x="818712" y="2413000"/>
            <a:ext cx="4921687" cy="3632200"/>
          </a:xfrm>
          <a:effectLst/>
        </p:spPr>
        <p:txBody>
          <a:bodyPr>
            <a:normAutofit/>
          </a:bodyPr>
          <a:lstStyle/>
          <a:p>
            <a:r>
              <a:rPr lang="en-US" dirty="0" err="1"/>
              <a:t>Gasificadora</a:t>
            </a:r>
            <a:r>
              <a:rPr lang="en-US" dirty="0"/>
              <a:t> GNL Talcahuano	</a:t>
            </a:r>
          </a:p>
          <a:p>
            <a:r>
              <a:rPr lang="es-CL" dirty="0"/>
              <a:t>Termoeléctricas</a:t>
            </a:r>
            <a:r>
              <a:rPr lang="en-US" dirty="0"/>
              <a:t> </a:t>
            </a:r>
            <a:r>
              <a:rPr lang="es-CL" dirty="0"/>
              <a:t>en</a:t>
            </a:r>
            <a:r>
              <a:rPr lang="en-US" dirty="0"/>
              <a:t> Coronel</a:t>
            </a:r>
          </a:p>
          <a:p>
            <a:r>
              <a:rPr lang="en-US" dirty="0"/>
              <a:t>Planta de </a:t>
            </a:r>
            <a:r>
              <a:rPr lang="es-CL" dirty="0"/>
              <a:t>celulosa Nueva Aldea y forestales</a:t>
            </a:r>
            <a:r>
              <a:rPr lang="en-US" dirty="0"/>
              <a:t> </a:t>
            </a:r>
          </a:p>
          <a:p>
            <a:r>
              <a:rPr lang="en-US" dirty="0"/>
              <a:t>Minera </a:t>
            </a:r>
            <a:r>
              <a:rPr lang="en-US" dirty="0" err="1"/>
              <a:t>Biolantanidos</a:t>
            </a:r>
            <a:r>
              <a:rPr lang="en-US" dirty="0"/>
              <a:t> coronel</a:t>
            </a:r>
          </a:p>
          <a:p>
            <a:r>
              <a:rPr lang="es-CL" dirty="0"/>
              <a:t>Instalación</a:t>
            </a:r>
            <a:r>
              <a:rPr lang="en-US" dirty="0"/>
              <a:t> de </a:t>
            </a:r>
            <a:r>
              <a:rPr lang="en-US" dirty="0" err="1"/>
              <a:t>salmoneras</a:t>
            </a:r>
            <a:endParaRPr lang="en-US" dirty="0"/>
          </a:p>
          <a:p>
            <a:endParaRPr lang="en-US" dirty="0"/>
          </a:p>
          <a:p>
            <a:endParaRPr lang="en-US" dirty="0"/>
          </a:p>
        </p:txBody>
      </p:sp>
      <p:pic>
        <p:nvPicPr>
          <p:cNvPr id="9" name="Imagen 8">
            <a:extLst>
              <a:ext uri="{FF2B5EF4-FFF2-40B4-BE49-F238E27FC236}">
                <a16:creationId xmlns:a16="http://schemas.microsoft.com/office/drawing/2014/main" id="{9449E92E-5A10-432B-BC70-DE5EA4589517}"/>
              </a:ext>
            </a:extLst>
          </p:cNvPr>
          <p:cNvPicPr>
            <a:picLocks noChangeAspect="1"/>
          </p:cNvPicPr>
          <p:nvPr/>
        </p:nvPicPr>
        <p:blipFill rotWithShape="1">
          <a:blip r:embed="rId3"/>
          <a:srcRect l="26262" r="19072" b="-4"/>
          <a:stretch/>
        </p:blipFill>
        <p:spPr>
          <a:xfrm>
            <a:off x="9389808" y="-4"/>
            <a:ext cx="2802193" cy="3383283"/>
          </a:xfrm>
          <a:prstGeom prst="rect">
            <a:avLst/>
          </a:prstGeom>
        </p:spPr>
      </p:pic>
      <p:pic>
        <p:nvPicPr>
          <p:cNvPr id="7" name="Imagen 6" descr="Vista aérea de una carretera&#10;&#10;Descripción generada automáticamente">
            <a:extLst>
              <a:ext uri="{FF2B5EF4-FFF2-40B4-BE49-F238E27FC236}">
                <a16:creationId xmlns:a16="http://schemas.microsoft.com/office/drawing/2014/main" id="{80B36E34-D254-4C7F-AE64-2036566A4424}"/>
              </a:ext>
            </a:extLst>
          </p:cNvPr>
          <p:cNvPicPr>
            <a:picLocks noChangeAspect="1"/>
          </p:cNvPicPr>
          <p:nvPr/>
        </p:nvPicPr>
        <p:blipFill rotWithShape="1">
          <a:blip r:embed="rId4"/>
          <a:srcRect l="28401" r="24220"/>
          <a:stretch/>
        </p:blipFill>
        <p:spPr>
          <a:xfrm>
            <a:off x="6485641" y="3474721"/>
            <a:ext cx="2812232" cy="3383282"/>
          </a:xfrm>
          <a:prstGeom prst="rect">
            <a:avLst/>
          </a:prstGeom>
        </p:spPr>
      </p:pic>
      <p:pic>
        <p:nvPicPr>
          <p:cNvPr id="5" name="Marcador de contenido 4" descr="Un tren pasando en vías al lado de una montaña&#10;&#10;Descripción generada automáticamente">
            <a:extLst>
              <a:ext uri="{FF2B5EF4-FFF2-40B4-BE49-F238E27FC236}">
                <a16:creationId xmlns:a16="http://schemas.microsoft.com/office/drawing/2014/main" id="{54504EB8-B6D3-4EA2-B1D9-FCE643561CF7}"/>
              </a:ext>
            </a:extLst>
          </p:cNvPr>
          <p:cNvPicPr>
            <a:picLocks noChangeAspect="1"/>
          </p:cNvPicPr>
          <p:nvPr/>
        </p:nvPicPr>
        <p:blipFill rotWithShape="1">
          <a:blip r:embed="rId5"/>
          <a:srcRect l="29698" r="8098" b="1"/>
          <a:stretch/>
        </p:blipFill>
        <p:spPr>
          <a:xfrm>
            <a:off x="9389807" y="3474717"/>
            <a:ext cx="2802192" cy="3378570"/>
          </a:xfrm>
          <a:prstGeom prst="rect">
            <a:avLst/>
          </a:prstGeom>
        </p:spPr>
      </p:pic>
    </p:spTree>
    <p:extLst>
      <p:ext uri="{BB962C8B-B14F-4D97-AF65-F5344CB8AC3E}">
        <p14:creationId xmlns:p14="http://schemas.microsoft.com/office/powerpoint/2010/main" val="217387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7524C-43EE-475F-83C1-FAB20478F5E1}"/>
              </a:ext>
            </a:extLst>
          </p:cNvPr>
          <p:cNvSpPr>
            <a:spLocks noGrp="1"/>
          </p:cNvSpPr>
          <p:nvPr>
            <p:ph type="ctrTitle"/>
          </p:nvPr>
        </p:nvSpPr>
        <p:spPr/>
        <p:txBody>
          <a:bodyPr/>
          <a:lstStyle/>
          <a:p>
            <a:r>
              <a:rPr lang="es-CL" dirty="0"/>
              <a:t>Temas de trabajo</a:t>
            </a:r>
          </a:p>
        </p:txBody>
      </p:sp>
      <p:sp>
        <p:nvSpPr>
          <p:cNvPr id="3" name="Subtítulo 2">
            <a:extLst>
              <a:ext uri="{FF2B5EF4-FFF2-40B4-BE49-F238E27FC236}">
                <a16:creationId xmlns:a16="http://schemas.microsoft.com/office/drawing/2014/main" id="{8581EF8F-FCD9-4772-954A-921D559A49DE}"/>
              </a:ext>
            </a:extLst>
          </p:cNvPr>
          <p:cNvSpPr>
            <a:spLocks noGrp="1"/>
          </p:cNvSpPr>
          <p:nvPr>
            <p:ph type="subTitle" idx="1"/>
          </p:nvPr>
        </p:nvSpPr>
        <p:spPr/>
        <p:txBody>
          <a:bodyPr/>
          <a:lstStyle/>
          <a:p>
            <a:endParaRPr lang="es-CL"/>
          </a:p>
        </p:txBody>
      </p:sp>
    </p:spTree>
    <p:extLst>
      <p:ext uri="{BB962C8B-B14F-4D97-AF65-F5344CB8AC3E}">
        <p14:creationId xmlns:p14="http://schemas.microsoft.com/office/powerpoint/2010/main" val="2744422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7CA72-6604-4142-9233-278E14567E10}"/>
              </a:ext>
            </a:extLst>
          </p:cNvPr>
          <p:cNvSpPr>
            <a:spLocks noGrp="1"/>
          </p:cNvSpPr>
          <p:nvPr>
            <p:ph type="title"/>
          </p:nvPr>
        </p:nvSpPr>
        <p:spPr/>
        <p:txBody>
          <a:bodyPr/>
          <a:lstStyle/>
          <a:p>
            <a:r>
              <a:rPr lang="es-CL" dirty="0"/>
              <a:t>Derechos fundamentales</a:t>
            </a:r>
          </a:p>
        </p:txBody>
      </p:sp>
      <p:sp>
        <p:nvSpPr>
          <p:cNvPr id="3" name="Marcador de contenido 2">
            <a:extLst>
              <a:ext uri="{FF2B5EF4-FFF2-40B4-BE49-F238E27FC236}">
                <a16:creationId xmlns:a16="http://schemas.microsoft.com/office/drawing/2014/main" id="{03CAFE51-07F1-44D2-A678-9D7AE190523D}"/>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539309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10FD83-D4DF-4604-A663-48CE8B05B486}"/>
              </a:ext>
            </a:extLst>
          </p:cNvPr>
          <p:cNvSpPr>
            <a:spLocks noGrp="1"/>
          </p:cNvSpPr>
          <p:nvPr>
            <p:ph type="title"/>
          </p:nvPr>
        </p:nvSpPr>
        <p:spPr/>
        <p:txBody>
          <a:bodyPr/>
          <a:lstStyle/>
          <a:p>
            <a:r>
              <a:rPr lang="es-CL" dirty="0"/>
              <a:t>Conflictos ambientales y desarrollo urbano</a:t>
            </a:r>
          </a:p>
        </p:txBody>
      </p:sp>
      <p:sp>
        <p:nvSpPr>
          <p:cNvPr id="3" name="Marcador de contenido 2">
            <a:extLst>
              <a:ext uri="{FF2B5EF4-FFF2-40B4-BE49-F238E27FC236}">
                <a16:creationId xmlns:a16="http://schemas.microsoft.com/office/drawing/2014/main" id="{600DCC36-8FB5-4766-AD56-010417F34DF0}"/>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40117738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otalTime>36</TotalTime>
  <Words>406</Words>
  <Application>Microsoft Office PowerPoint</Application>
  <PresentationFormat>Panorámica</PresentationFormat>
  <Paragraphs>95</Paragraphs>
  <Slides>34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34</vt:i4>
      </vt:variant>
    </vt:vector>
  </HeadingPairs>
  <TitlesOfParts>
    <vt:vector size="37" baseType="lpstr">
      <vt:lpstr>Century Gothic</vt:lpstr>
      <vt:lpstr>Wingdings 2</vt:lpstr>
      <vt:lpstr>Citable</vt:lpstr>
      <vt:lpstr>Organizaciones sociales después de la revuelta del 18 de Octubre del 2019</vt:lpstr>
      <vt:lpstr>Recorte geográfico del conurbano del Gran Concepción</vt:lpstr>
      <vt:lpstr>Cantidad de Organizaciones</vt:lpstr>
      <vt:lpstr>Actores sociales que participan en el conflicto</vt:lpstr>
      <vt:lpstr>Antecedentes de la revuelta. </vt:lpstr>
      <vt:lpstr>Principales conflictos medioambientales </vt:lpstr>
      <vt:lpstr>Temas de trabajo</vt:lpstr>
      <vt:lpstr>Derechos fundamentales</vt:lpstr>
      <vt:lpstr>Conflictos ambientales y desarrollo urbano</vt:lpstr>
      <vt:lpstr>Reconstrucción histórico popular</vt:lpstr>
      <vt:lpstr>Principales demandas o consignas</vt:lpstr>
      <vt:lpstr>Demandas o exigencias</vt:lpstr>
      <vt:lpstr>Critica y despliegue de posiciones</vt:lpstr>
      <vt:lpstr>Repertorio de Actividades</vt:lpstr>
      <vt:lpstr>Actividades transversales</vt:lpstr>
      <vt:lpstr>Actividades de solidaridad</vt:lpstr>
      <vt:lpstr>Actividades culturales y formativas</vt:lpstr>
      <vt:lpstr>Actividades de economía local y cooperativas</vt:lpstr>
      <vt:lpstr>Repertorio de protesta</vt:lpstr>
      <vt:lpstr>Marchas y aglutinaciones</vt:lpstr>
      <vt:lpstr>Protestas no violentas e intervenciones artísticas</vt:lpstr>
      <vt:lpstr>Acción Directa y autodefensa de masas</vt:lpstr>
      <vt:lpstr>Eventos coyunturales durante el transcurso del 2020</vt:lpstr>
      <vt:lpstr>Presentación de PowerPoint</vt:lpstr>
      <vt:lpstr>Iconografía de la protestas</vt:lpstr>
      <vt:lpstr>Perro Mata Paco</vt:lpstr>
      <vt:lpstr>La cacerola</vt:lpstr>
      <vt:lpstr>Macarena Valdés</vt:lpstr>
      <vt:lpstr>Simbología Mapuche</vt:lpstr>
      <vt:lpstr>Puño en Alto</vt:lpstr>
      <vt:lpstr>Comunidades</vt:lpstr>
      <vt:lpstr>Ojo ensangrentado </vt:lpstr>
      <vt:lpstr>Estrella de 5 puntos</vt:lpstr>
      <vt:lpstr>Símbolos de identificación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Organizaciones sociales después de la revuelta del 18 de Octubre del 2019</dc:title>
  <dc:creator>benjaemilio.jerez@gmail.com</dc:creator>
  <cp:lastModifiedBy>benjaemilio.jerez@gmail.com</cp:lastModifiedBy>
  <cp:revision>6</cp:revision>
  <dcterms:created xsi:type="dcterms:W3CDTF">2020-12-11T04:21:35Z</dcterms:created>
  <dcterms:modified xsi:type="dcterms:W3CDTF">2020-12-11T04:57:52Z</dcterms:modified>
</cp:coreProperties>
</file>